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63" r:id="rId2"/>
    <p:sldId id="257" r:id="rId3"/>
    <p:sldId id="258" r:id="rId4"/>
    <p:sldId id="259" r:id="rId5"/>
    <p:sldId id="260" r:id="rId6"/>
    <p:sldId id="261"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 id="298" r:id="rId42"/>
    <p:sldId id="299" r:id="rId43"/>
    <p:sldId id="300" r:id="rId44"/>
    <p:sldId id="301" r:id="rId45"/>
    <p:sldId id="302" r:id="rId46"/>
    <p:sldId id="303" r:id="rId47"/>
    <p:sldId id="304" r:id="rId48"/>
    <p:sldId id="305" r:id="rId49"/>
    <p:sldId id="306" r:id="rId50"/>
    <p:sldId id="307" r:id="rId51"/>
    <p:sldId id="308" r:id="rId52"/>
    <p:sldId id="309" r:id="rId53"/>
    <p:sldId id="310" r:id="rId54"/>
    <p:sldId id="311" r:id="rId55"/>
    <p:sldId id="312" r:id="rId56"/>
  </p:sldIdLst>
  <p:sldSz cx="11520488" cy="6480175"/>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41" userDrawn="1">
          <p15:clr>
            <a:srgbClr val="A4A3A4"/>
          </p15:clr>
        </p15:guide>
        <p15:guide id="2" pos="362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114" d="100"/>
          <a:sy n="114" d="100"/>
        </p:scale>
        <p:origin x="678" y="186"/>
      </p:cViewPr>
      <p:guideLst>
        <p:guide orient="horz" pos="2041"/>
        <p:guide pos="3629"/>
      </p:guideLst>
    </p:cSldViewPr>
  </p:slideViewPr>
  <p:notesTextViewPr>
    <p:cViewPr>
      <p:scale>
        <a:sx n="3" d="2"/>
        <a:sy n="3" d="2"/>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61"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G Tidwell" userId="d13bede1427660d0" providerId="LiveId" clId="{0F098B54-E5DF-4F16-ADA1-F95E6BA47353}"/>
    <pc:docChg chg="custSel modSld">
      <pc:chgData name="SG Tidwell" userId="d13bede1427660d0" providerId="LiveId" clId="{0F098B54-E5DF-4F16-ADA1-F95E6BA47353}" dt="2018-03-07T02:32:42.311" v="21"/>
      <pc:docMkLst>
        <pc:docMk/>
      </pc:docMkLst>
      <pc:sldChg chg="modAnim">
        <pc:chgData name="SG Tidwell" userId="d13bede1427660d0" providerId="LiveId" clId="{0F098B54-E5DF-4F16-ADA1-F95E6BA47353}" dt="2018-03-07T02:29:56.101" v="4"/>
        <pc:sldMkLst>
          <pc:docMk/>
          <pc:sldMk cId="1121946899" sldId="259"/>
        </pc:sldMkLst>
      </pc:sldChg>
      <pc:sldChg chg="modAnim">
        <pc:chgData name="SG Tidwell" userId="d13bede1427660d0" providerId="LiveId" clId="{0F098B54-E5DF-4F16-ADA1-F95E6BA47353}" dt="2018-03-07T02:28:31.192" v="3"/>
        <pc:sldMkLst>
          <pc:docMk/>
          <pc:sldMk cId="4151747319" sldId="266"/>
        </pc:sldMkLst>
      </pc:sldChg>
      <pc:sldChg chg="modAnim">
        <pc:chgData name="SG Tidwell" userId="d13bede1427660d0" providerId="LiveId" clId="{0F098B54-E5DF-4F16-ADA1-F95E6BA47353}" dt="2018-03-07T02:30:15.480" v="5"/>
        <pc:sldMkLst>
          <pc:docMk/>
          <pc:sldMk cId="3348513753" sldId="267"/>
        </pc:sldMkLst>
      </pc:sldChg>
      <pc:sldChg chg="modAnim">
        <pc:chgData name="SG Tidwell" userId="d13bede1427660d0" providerId="LiveId" clId="{0F098B54-E5DF-4F16-ADA1-F95E6BA47353}" dt="2018-03-07T02:30:19.773" v="6"/>
        <pc:sldMkLst>
          <pc:docMk/>
          <pc:sldMk cId="2249920110" sldId="268"/>
        </pc:sldMkLst>
      </pc:sldChg>
      <pc:sldChg chg="modAnim">
        <pc:chgData name="SG Tidwell" userId="d13bede1427660d0" providerId="LiveId" clId="{0F098B54-E5DF-4F16-ADA1-F95E6BA47353}" dt="2018-03-07T02:30:26.511" v="7"/>
        <pc:sldMkLst>
          <pc:docMk/>
          <pc:sldMk cId="190961571" sldId="269"/>
        </pc:sldMkLst>
      </pc:sldChg>
      <pc:sldChg chg="modAnim">
        <pc:chgData name="SG Tidwell" userId="d13bede1427660d0" providerId="LiveId" clId="{0F098B54-E5DF-4F16-ADA1-F95E6BA47353}" dt="2018-03-07T02:30:34.199" v="8"/>
        <pc:sldMkLst>
          <pc:docMk/>
          <pc:sldMk cId="3863839147" sldId="270"/>
        </pc:sldMkLst>
      </pc:sldChg>
      <pc:sldChg chg="delSp delAnim modAnim">
        <pc:chgData name="SG Tidwell" userId="d13bede1427660d0" providerId="LiveId" clId="{0F098B54-E5DF-4F16-ADA1-F95E6BA47353}" dt="2018-03-07T02:30:39.352" v="9"/>
        <pc:sldMkLst>
          <pc:docMk/>
          <pc:sldMk cId="2177858715" sldId="271"/>
        </pc:sldMkLst>
        <pc:spChg chg="del">
          <ac:chgData name="SG Tidwell" userId="d13bede1427660d0" providerId="LiveId" clId="{0F098B54-E5DF-4F16-ADA1-F95E6BA47353}" dt="2018-03-07T02:27:25.313" v="0" actId="478"/>
          <ac:spMkLst>
            <pc:docMk/>
            <pc:sldMk cId="2177858715" sldId="271"/>
            <ac:spMk id="7" creationId="{425B7155-619B-4A53-80E7-0359259D43C2}"/>
          </ac:spMkLst>
        </pc:spChg>
        <pc:spChg chg="del">
          <ac:chgData name="SG Tidwell" userId="d13bede1427660d0" providerId="LiveId" clId="{0F098B54-E5DF-4F16-ADA1-F95E6BA47353}" dt="2018-03-07T02:27:27.751" v="1" actId="478"/>
          <ac:spMkLst>
            <pc:docMk/>
            <pc:sldMk cId="2177858715" sldId="271"/>
            <ac:spMk id="11" creationId="{DDA306C7-237B-4D9A-983E-4EA641ED87A4}"/>
          </ac:spMkLst>
        </pc:spChg>
      </pc:sldChg>
      <pc:sldChg chg="modAnim">
        <pc:chgData name="SG Tidwell" userId="d13bede1427660d0" providerId="LiveId" clId="{0F098B54-E5DF-4F16-ADA1-F95E6BA47353}" dt="2018-03-07T02:30:53.447" v="10"/>
        <pc:sldMkLst>
          <pc:docMk/>
          <pc:sldMk cId="835340573" sldId="278"/>
        </pc:sldMkLst>
      </pc:sldChg>
      <pc:sldChg chg="modAnim">
        <pc:chgData name="SG Tidwell" userId="d13bede1427660d0" providerId="LiveId" clId="{0F098B54-E5DF-4F16-ADA1-F95E6BA47353}" dt="2018-03-07T02:30:58.918" v="11"/>
        <pc:sldMkLst>
          <pc:docMk/>
          <pc:sldMk cId="1482220771" sldId="279"/>
        </pc:sldMkLst>
      </pc:sldChg>
      <pc:sldChg chg="modAnim">
        <pc:chgData name="SG Tidwell" userId="d13bede1427660d0" providerId="LiveId" clId="{0F098B54-E5DF-4F16-ADA1-F95E6BA47353}" dt="2018-03-07T02:31:15.124" v="12"/>
        <pc:sldMkLst>
          <pc:docMk/>
          <pc:sldMk cId="49179143" sldId="284"/>
        </pc:sldMkLst>
      </pc:sldChg>
      <pc:sldChg chg="modAnim">
        <pc:chgData name="SG Tidwell" userId="d13bede1427660d0" providerId="LiveId" clId="{0F098B54-E5DF-4F16-ADA1-F95E6BA47353}" dt="2018-03-07T02:31:38.660" v="13"/>
        <pc:sldMkLst>
          <pc:docMk/>
          <pc:sldMk cId="131070127" sldId="288"/>
        </pc:sldMkLst>
      </pc:sldChg>
      <pc:sldChg chg="modAnim">
        <pc:chgData name="SG Tidwell" userId="d13bede1427660d0" providerId="LiveId" clId="{0F098B54-E5DF-4F16-ADA1-F95E6BA47353}" dt="2018-03-07T02:31:43.741" v="14"/>
        <pc:sldMkLst>
          <pc:docMk/>
          <pc:sldMk cId="3754296617" sldId="290"/>
        </pc:sldMkLst>
      </pc:sldChg>
      <pc:sldChg chg="modAnim">
        <pc:chgData name="SG Tidwell" userId="d13bede1427660d0" providerId="LiveId" clId="{0F098B54-E5DF-4F16-ADA1-F95E6BA47353}" dt="2018-03-07T02:31:48.216" v="15"/>
        <pc:sldMkLst>
          <pc:docMk/>
          <pc:sldMk cId="2376240706" sldId="291"/>
        </pc:sldMkLst>
      </pc:sldChg>
      <pc:sldChg chg="modAnim">
        <pc:chgData name="SG Tidwell" userId="d13bede1427660d0" providerId="LiveId" clId="{0F098B54-E5DF-4F16-ADA1-F95E6BA47353}" dt="2018-03-07T02:31:52.003" v="16"/>
        <pc:sldMkLst>
          <pc:docMk/>
          <pc:sldMk cId="1063017795" sldId="292"/>
        </pc:sldMkLst>
      </pc:sldChg>
      <pc:sldChg chg="modAnim">
        <pc:chgData name="SG Tidwell" userId="d13bede1427660d0" providerId="LiveId" clId="{0F098B54-E5DF-4F16-ADA1-F95E6BA47353}" dt="2018-03-07T02:32:04.799" v="17"/>
        <pc:sldMkLst>
          <pc:docMk/>
          <pc:sldMk cId="409474178" sldId="296"/>
        </pc:sldMkLst>
      </pc:sldChg>
      <pc:sldChg chg="modAnim">
        <pc:chgData name="SG Tidwell" userId="d13bede1427660d0" providerId="LiveId" clId="{0F098B54-E5DF-4F16-ADA1-F95E6BA47353}" dt="2018-03-07T02:32:20.230" v="18"/>
        <pc:sldMkLst>
          <pc:docMk/>
          <pc:sldMk cId="2125433507" sldId="302"/>
        </pc:sldMkLst>
      </pc:sldChg>
      <pc:sldChg chg="modAnim">
        <pc:chgData name="SG Tidwell" userId="d13bede1427660d0" providerId="LiveId" clId="{0F098B54-E5DF-4F16-ADA1-F95E6BA47353}" dt="2018-03-07T02:32:25.775" v="19"/>
        <pc:sldMkLst>
          <pc:docMk/>
          <pc:sldMk cId="2916605423" sldId="304"/>
        </pc:sldMkLst>
      </pc:sldChg>
      <pc:sldChg chg="modAnim">
        <pc:chgData name="SG Tidwell" userId="d13bede1427660d0" providerId="LiveId" clId="{0F098B54-E5DF-4F16-ADA1-F95E6BA47353}" dt="2018-03-07T02:32:33.164" v="20"/>
        <pc:sldMkLst>
          <pc:docMk/>
          <pc:sldMk cId="1560695510" sldId="307"/>
        </pc:sldMkLst>
      </pc:sldChg>
      <pc:sldChg chg="modAnim">
        <pc:chgData name="SG Tidwell" userId="d13bede1427660d0" providerId="LiveId" clId="{0F098B54-E5DF-4F16-ADA1-F95E6BA47353}" dt="2018-03-07T02:32:42.311" v="21"/>
        <pc:sldMkLst>
          <pc:docMk/>
          <pc:sldMk cId="1043429228" sldId="312"/>
        </pc:sldMkLst>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82245BA-3E6C-4FAA-8C55-9232354DEFFB}"/>
              </a:ext>
            </a:extLst>
          </p:cNvPr>
          <p:cNvPicPr>
            <a:picLocks noChangeAspect="1"/>
          </p:cNvPicPr>
          <p:nvPr userDrawn="1"/>
        </p:nvPicPr>
        <p:blipFill>
          <a:blip r:embed="rId2"/>
          <a:stretch>
            <a:fillRect/>
          </a:stretch>
        </p:blipFill>
        <p:spPr>
          <a:xfrm>
            <a:off x="6555600" y="-359912"/>
            <a:ext cx="5324400" cy="7200000"/>
          </a:xfrm>
          <a:prstGeom prst="rect">
            <a:avLst/>
          </a:prstGeom>
        </p:spPr>
      </p:pic>
      <p:sp>
        <p:nvSpPr>
          <p:cNvPr id="2" name="Title 1"/>
          <p:cNvSpPr>
            <a:spLocks noGrp="1"/>
          </p:cNvSpPr>
          <p:nvPr>
            <p:ph type="ctrTitle" hasCustomPrompt="1"/>
          </p:nvPr>
        </p:nvSpPr>
        <p:spPr>
          <a:xfrm>
            <a:off x="359907" y="3779838"/>
            <a:ext cx="10800218" cy="2339975"/>
          </a:xfrm>
        </p:spPr>
        <p:txBody>
          <a:bodyPr anchor="b">
            <a:noAutofit/>
          </a:bodyPr>
          <a:lstStyle>
            <a:lvl1pPr algn="l">
              <a:defRPr sz="5400">
                <a:solidFill>
                  <a:schemeClr val="tx1"/>
                </a:solidFill>
                <a:latin typeface="+mn-lt"/>
              </a:defRPr>
            </a:lvl1pPr>
          </a:lstStyle>
          <a:p>
            <a:r>
              <a:rPr lang="en-US" dirty="0"/>
              <a:t>Dynamic SQL: A Developer Solution</a:t>
            </a:r>
          </a:p>
        </p:txBody>
      </p:sp>
      <p:sp>
        <p:nvSpPr>
          <p:cNvPr id="14" name="Text Placeholder 13"/>
          <p:cNvSpPr>
            <a:spLocks noGrp="1"/>
          </p:cNvSpPr>
          <p:nvPr>
            <p:ph type="body" sz="quarter" idx="10" hasCustomPrompt="1"/>
          </p:nvPr>
        </p:nvSpPr>
        <p:spPr>
          <a:xfrm>
            <a:off x="361157" y="360588"/>
            <a:ext cx="10799762" cy="1079500"/>
          </a:xfrm>
        </p:spPr>
        <p:txBody>
          <a:bodyPr anchor="t">
            <a:noAutofit/>
          </a:bodyPr>
          <a:lstStyle>
            <a:lvl1pPr algn="l">
              <a:defRPr lang="en-US" sz="4000" b="0" kern="1200" dirty="0" smtClean="0">
                <a:solidFill>
                  <a:schemeClr val="accent1"/>
                </a:solidFill>
                <a:latin typeface="+mj-lt"/>
                <a:ea typeface="+mn-ea"/>
                <a:cs typeface="+mn-cs"/>
              </a:defRPr>
            </a:lvl1pPr>
          </a:lstStyle>
          <a:p>
            <a:pPr lvl="0"/>
            <a:r>
              <a:rPr lang="en-US" dirty="0"/>
              <a:t>Steven Tidwell</a:t>
            </a:r>
          </a:p>
        </p:txBody>
      </p:sp>
      <p:pic>
        <p:nvPicPr>
          <p:cNvPr id="6" name="Picture 5"/>
          <p:cNvPicPr>
            <a:picLocks noChangeAspect="1"/>
          </p:cNvPicPr>
          <p:nvPr userDrawn="1"/>
        </p:nvPicPr>
        <p:blipFill>
          <a:blip r:embed="rId3"/>
          <a:stretch>
            <a:fillRect/>
          </a:stretch>
        </p:blipFill>
        <p:spPr>
          <a:xfrm>
            <a:off x="8673244" y="3060087"/>
            <a:ext cx="2486881" cy="360000"/>
          </a:xfrm>
          <a:prstGeom prst="rect">
            <a:avLst/>
          </a:prstGeom>
        </p:spPr>
      </p:pic>
    </p:spTree>
    <p:extLst>
      <p:ext uri="{BB962C8B-B14F-4D97-AF65-F5344CB8AC3E}">
        <p14:creationId xmlns:p14="http://schemas.microsoft.com/office/powerpoint/2010/main" val="8007303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Section Head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97E2290-D773-46C2-A868-25CAA97A1972}"/>
              </a:ext>
            </a:extLst>
          </p:cNvPr>
          <p:cNvPicPr>
            <a:picLocks noChangeAspect="1"/>
          </p:cNvPicPr>
          <p:nvPr userDrawn="1"/>
        </p:nvPicPr>
        <p:blipFill>
          <a:blip r:embed="rId2"/>
          <a:stretch>
            <a:fillRect/>
          </a:stretch>
        </p:blipFill>
        <p:spPr>
          <a:xfrm>
            <a:off x="-360000" y="-359912"/>
            <a:ext cx="5328001" cy="7200000"/>
          </a:xfrm>
          <a:prstGeom prst="rect">
            <a:avLst/>
          </a:prstGeom>
        </p:spPr>
      </p:pic>
      <p:sp>
        <p:nvSpPr>
          <p:cNvPr id="2" name="Title 1"/>
          <p:cNvSpPr>
            <a:spLocks noGrp="1"/>
          </p:cNvSpPr>
          <p:nvPr>
            <p:ph type="title" hasCustomPrompt="1"/>
          </p:nvPr>
        </p:nvSpPr>
        <p:spPr>
          <a:xfrm>
            <a:off x="360364" y="360363"/>
            <a:ext cx="10799762" cy="5759449"/>
          </a:xfrm>
        </p:spPr>
        <p:txBody>
          <a:bodyPr anchor="ctr"/>
          <a:lstStyle>
            <a:lvl1pPr algn="r">
              <a:defRPr sz="6000" b="0" i="0" cap="none">
                <a:solidFill>
                  <a:schemeClr val="accent1"/>
                </a:solidFill>
                <a:latin typeface="+mj-lt"/>
                <a:cs typeface="Arial"/>
              </a:defRPr>
            </a:lvl1pPr>
          </a:lstStyle>
          <a:p>
            <a:r>
              <a:rPr lang="en-US" dirty="0"/>
              <a:t>Section Title</a:t>
            </a:r>
          </a:p>
        </p:txBody>
      </p:sp>
    </p:spTree>
    <p:extLst>
      <p:ext uri="{BB962C8B-B14F-4D97-AF65-F5344CB8AC3E}">
        <p14:creationId xmlns:p14="http://schemas.microsoft.com/office/powerpoint/2010/main" val="35105963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Who Am I?</a:t>
            </a:r>
          </a:p>
        </p:txBody>
      </p:sp>
      <p:sp>
        <p:nvSpPr>
          <p:cNvPr id="3" name="Content Placeholder 2"/>
          <p:cNvSpPr>
            <a:spLocks noGrp="1"/>
          </p:cNvSpPr>
          <p:nvPr>
            <p:ph idx="1" hasCustomPrompt="1"/>
          </p:nvPr>
        </p:nvSpPr>
        <p:spPr/>
        <p:txBody>
          <a:bodyPr/>
          <a:lstStyle>
            <a:lvl1pPr marL="0" indent="0">
              <a:buFont typeface="Wingdings" charset="2"/>
              <a:buNone/>
              <a:defRPr>
                <a:solidFill>
                  <a:schemeClr val="tx2"/>
                </a:solidFill>
              </a:defRPr>
            </a:lvl1pPr>
            <a:lvl2pPr marL="576027" indent="0">
              <a:buFont typeface="Wingdings" charset="2"/>
              <a:buNone/>
              <a:defRPr>
                <a:solidFill>
                  <a:srgbClr val="474947"/>
                </a:solidFill>
              </a:defRPr>
            </a:lvl2pPr>
            <a:lvl3pPr marL="1152053" indent="0">
              <a:buFont typeface="Wingdings" charset="2"/>
              <a:buNone/>
              <a:defRPr>
                <a:solidFill>
                  <a:srgbClr val="474947"/>
                </a:solidFill>
              </a:defRPr>
            </a:lvl3pPr>
            <a:lvl4pPr marL="1728079" indent="0">
              <a:buFont typeface="Wingdings" charset="2"/>
              <a:buNone/>
              <a:defRPr>
                <a:solidFill>
                  <a:srgbClr val="474947"/>
                </a:solidFill>
              </a:defRPr>
            </a:lvl4pPr>
            <a:lvl5pPr marL="2304105" indent="0">
              <a:buFont typeface="Wingdings" charset="2"/>
              <a:buNone/>
              <a:defRPr>
                <a:solidFill>
                  <a:srgbClr val="474947"/>
                </a:solidFill>
              </a:defRPr>
            </a:lvl5pPr>
          </a:lstStyle>
          <a:p>
            <a:pPr lvl="0"/>
            <a:r>
              <a:rPr lang="en-US" dirty="0"/>
              <a:t>Steven Tidwell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0651406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215377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Only">
    <p:spTree>
      <p:nvGrpSpPr>
        <p:cNvPr id="1" name=""/>
        <p:cNvGrpSpPr/>
        <p:nvPr/>
      </p:nvGrpSpPr>
      <p:grpSpPr>
        <a:xfrm>
          <a:off x="0" y="0"/>
          <a:ext cx="0" cy="0"/>
          <a:chOff x="0" y="0"/>
          <a:chExt cx="0" cy="0"/>
        </a:xfrm>
      </p:grpSpPr>
      <p:sp>
        <p:nvSpPr>
          <p:cNvPr id="3" name="Content Placeholder 2"/>
          <p:cNvSpPr>
            <a:spLocks noGrp="1"/>
          </p:cNvSpPr>
          <p:nvPr>
            <p:ph idx="1"/>
          </p:nvPr>
        </p:nvSpPr>
        <p:spPr>
          <a:xfrm>
            <a:off x="360125" y="360363"/>
            <a:ext cx="10800000" cy="5759450"/>
          </a:xfrm>
        </p:spPr>
        <p:txBody>
          <a:bodyPr/>
          <a:lstStyle>
            <a:lvl1pPr marL="0" indent="0">
              <a:buFont typeface="Wingdings" charset="2"/>
              <a:buNone/>
              <a:defRPr>
                <a:solidFill>
                  <a:schemeClr val="tx2"/>
                </a:solidFill>
              </a:defRPr>
            </a:lvl1pPr>
            <a:lvl2pPr marL="576027" indent="0">
              <a:buFont typeface="Wingdings" charset="2"/>
              <a:buNone/>
              <a:defRPr>
                <a:solidFill>
                  <a:srgbClr val="474947"/>
                </a:solidFill>
              </a:defRPr>
            </a:lvl2pPr>
            <a:lvl3pPr marL="1152053" indent="0">
              <a:buFont typeface="Wingdings" charset="2"/>
              <a:buNone/>
              <a:defRPr>
                <a:solidFill>
                  <a:srgbClr val="474947"/>
                </a:solidFill>
              </a:defRPr>
            </a:lvl3pPr>
            <a:lvl4pPr marL="1728079" indent="0">
              <a:buFont typeface="Wingdings" charset="2"/>
              <a:buNone/>
              <a:defRPr>
                <a:solidFill>
                  <a:srgbClr val="474947"/>
                </a:solidFill>
              </a:defRPr>
            </a:lvl4pPr>
            <a:lvl5pPr marL="2304105" indent="0">
              <a:buFont typeface="Wingdings" charset="2"/>
              <a:buNone/>
              <a:defRPr>
                <a:solidFill>
                  <a:srgbClr val="474947"/>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905476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dirty="0"/>
              <a:t>Click to edit Master title style</a:t>
            </a:r>
          </a:p>
        </p:txBody>
      </p:sp>
      <p:sp>
        <p:nvSpPr>
          <p:cNvPr id="3" name="Content Placeholder 2"/>
          <p:cNvSpPr>
            <a:spLocks noGrp="1"/>
          </p:cNvSpPr>
          <p:nvPr>
            <p:ph sz="half" idx="1"/>
          </p:nvPr>
        </p:nvSpPr>
        <p:spPr>
          <a:xfrm>
            <a:off x="361038" y="1439863"/>
            <a:ext cx="5397726" cy="4679950"/>
          </a:xfrm>
        </p:spPr>
        <p:txBody>
          <a:bodyPr rIns="180000">
            <a:normAutofit/>
          </a:bodyPr>
          <a:lstStyle>
            <a:lvl1pPr>
              <a:defRPr sz="2800"/>
            </a:lvl1pPr>
            <a:lvl2pPr>
              <a:defRPr sz="2400"/>
            </a:lvl2pPr>
            <a:lvl3pPr>
              <a:defRPr sz="2000"/>
            </a:lvl3pPr>
            <a:lvl4pPr>
              <a:defRPr sz="1800"/>
            </a:lvl4pPr>
            <a:lvl5pPr>
              <a:defRPr sz="1800"/>
            </a:lvl5pPr>
            <a:lvl6pPr>
              <a:defRPr sz="2268"/>
            </a:lvl6pPr>
            <a:lvl7pPr>
              <a:defRPr sz="2268"/>
            </a:lvl7pPr>
            <a:lvl8pPr>
              <a:defRPr sz="2268"/>
            </a:lvl8pPr>
            <a:lvl9pPr>
              <a:defRPr sz="2268"/>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nvPr>
        </p:nvSpPr>
        <p:spPr>
          <a:xfrm>
            <a:off x="5761038" y="1439863"/>
            <a:ext cx="5399087" cy="4679950"/>
          </a:xfrm>
        </p:spPr>
        <p:txBody>
          <a:bodyPr lIns="180000">
            <a:normAutofit/>
          </a:bodyPr>
          <a:lstStyle>
            <a:lvl1pPr>
              <a:defRPr sz="2800"/>
            </a:lvl1pPr>
            <a:lvl2pPr>
              <a:defRPr sz="2400"/>
            </a:lvl2pPr>
            <a:lvl3pPr>
              <a:defRPr sz="2000"/>
            </a:lvl3pPr>
            <a:lvl4pPr>
              <a:defRPr sz="1800"/>
            </a:lvl4pPr>
            <a:lvl5pPr>
              <a:defRPr sz="1800"/>
            </a:lvl5pPr>
            <a:lvl6pPr>
              <a:defRPr sz="2268"/>
            </a:lvl6pPr>
            <a:lvl7pPr>
              <a:defRPr sz="2268"/>
            </a:lvl7pPr>
            <a:lvl8pPr>
              <a:defRPr sz="2268"/>
            </a:lvl8pPr>
            <a:lvl9pPr>
              <a:defRPr sz="2268"/>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629830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869863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wmf"/><Relationship Id="rId5" Type="http://schemas.openxmlformats.org/officeDocument/2006/relationships/slideLayout" Target="../slideLayouts/slideLayout5.xml"/><Relationship Id="rId10" Type="http://schemas.openxmlformats.org/officeDocument/2006/relationships/oleObject" Target="../embeddings/oleObject1.bin"/><Relationship Id="rId4" Type="http://schemas.openxmlformats.org/officeDocument/2006/relationships/slideLayout" Target="../slideLayouts/slideLayout4.xml"/><Relationship Id="rId9" Type="http://schemas.openxmlformats.org/officeDocument/2006/relationships/vmlDrawing" Target="../drawings/vmlDrawing1.v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1038" y="360363"/>
            <a:ext cx="10800000" cy="720000"/>
          </a:xfrm>
          <a:prstGeom prst="rect">
            <a:avLst/>
          </a:prstGeom>
        </p:spPr>
        <p:txBody>
          <a:bodyPr vert="horz" lIns="0" tIns="0" rIns="0" bIns="0" rtlCol="0" anchor="ctr">
            <a:noAutofit/>
          </a:bodyPr>
          <a:lstStyle/>
          <a:p>
            <a:r>
              <a:rPr lang="en-US" dirty="0"/>
              <a:t>Click to edit Master title style</a:t>
            </a:r>
          </a:p>
        </p:txBody>
      </p:sp>
      <p:sp>
        <p:nvSpPr>
          <p:cNvPr id="3" name="Text Placeholder 2"/>
          <p:cNvSpPr>
            <a:spLocks noGrp="1"/>
          </p:cNvSpPr>
          <p:nvPr>
            <p:ph type="body" idx="1"/>
          </p:nvPr>
        </p:nvSpPr>
        <p:spPr>
          <a:xfrm>
            <a:off x="360125" y="1439813"/>
            <a:ext cx="10800000" cy="4680000"/>
          </a:xfrm>
          <a:prstGeom prst="rect">
            <a:avLst/>
          </a:prstGeom>
        </p:spPr>
        <p:txBody>
          <a:bodyPr vert="horz" lIns="0" tIns="0" rIns="0" bIns="0" rtlCol="0" anchor="t">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Box 6"/>
          <p:cNvSpPr txBox="1"/>
          <p:nvPr userDrawn="1"/>
        </p:nvSpPr>
        <p:spPr>
          <a:xfrm>
            <a:off x="1587525" y="1153073"/>
            <a:ext cx="184731" cy="441339"/>
          </a:xfrm>
          <a:prstGeom prst="rect">
            <a:avLst/>
          </a:prstGeom>
          <a:noFill/>
        </p:spPr>
        <p:txBody>
          <a:bodyPr wrap="none" rtlCol="0">
            <a:spAutoFit/>
          </a:bodyPr>
          <a:lstStyle/>
          <a:p>
            <a:endParaRPr lang="en-US" sz="2268" dirty="0"/>
          </a:p>
        </p:txBody>
      </p:sp>
      <p:graphicFrame>
        <p:nvGraphicFramePr>
          <p:cNvPr id="9" name="Object 8"/>
          <p:cNvGraphicFramePr>
            <a:graphicFrameLocks noChangeAspect="1"/>
          </p:cNvGraphicFramePr>
          <p:nvPr userDrawn="1">
            <p:extLst>
              <p:ext uri="{D42A27DB-BD31-4B8C-83A1-F6EECF244321}">
                <p14:modId xmlns:p14="http://schemas.microsoft.com/office/powerpoint/2010/main" val="1855242954"/>
              </p:ext>
            </p:extLst>
          </p:nvPr>
        </p:nvGraphicFramePr>
        <p:xfrm>
          <a:off x="10713600" y="5940175"/>
          <a:ext cx="626616" cy="360000"/>
        </p:xfrm>
        <a:graphic>
          <a:graphicData uri="http://schemas.openxmlformats.org/presentationml/2006/ole">
            <mc:AlternateContent xmlns:mc="http://schemas.openxmlformats.org/markup-compatibility/2006">
              <mc:Choice xmlns:v="urn:schemas-microsoft-com:vml" Requires="v">
                <p:oleObj spid="_x0000_s1026" name="Image" r:id="rId10" imgW="2279520" imgH="1310400" progId="Photoshop.Image.18">
                  <p:embed/>
                </p:oleObj>
              </mc:Choice>
              <mc:Fallback>
                <p:oleObj name="Image" r:id="rId10" imgW="2279520" imgH="1310400" progId="Photoshop.Image.18">
                  <p:embed/>
                  <p:pic>
                    <p:nvPicPr>
                      <p:cNvPr id="9" name="Object 8"/>
                      <p:cNvPicPr/>
                      <p:nvPr/>
                    </p:nvPicPr>
                    <p:blipFill>
                      <a:blip r:embed="rId11"/>
                      <a:stretch>
                        <a:fillRect/>
                      </a:stretch>
                    </p:blipFill>
                    <p:spPr>
                      <a:xfrm>
                        <a:off x="10713600" y="5940175"/>
                        <a:ext cx="626616" cy="360000"/>
                      </a:xfrm>
                      <a:prstGeom prst="rect">
                        <a:avLst/>
                      </a:prstGeom>
                    </p:spPr>
                  </p:pic>
                </p:oleObj>
              </mc:Fallback>
            </mc:AlternateContent>
          </a:graphicData>
        </a:graphic>
      </p:graphicFrame>
      <p:pic>
        <p:nvPicPr>
          <p:cNvPr id="5" name="Picture 4">
            <a:extLst>
              <a:ext uri="{FF2B5EF4-FFF2-40B4-BE49-F238E27FC236}">
                <a16:creationId xmlns:a16="http://schemas.microsoft.com/office/drawing/2014/main" id="{974687BB-2333-4988-8438-F4761BE27D22}"/>
              </a:ext>
            </a:extLst>
          </p:cNvPr>
          <p:cNvPicPr>
            <a:picLocks noChangeAspect="1"/>
          </p:cNvPicPr>
          <p:nvPr userDrawn="1"/>
        </p:nvPicPr>
        <p:blipFill>
          <a:blip r:embed="rId12"/>
          <a:stretch>
            <a:fillRect/>
          </a:stretch>
        </p:blipFill>
        <p:spPr>
          <a:xfrm>
            <a:off x="180034" y="5776300"/>
            <a:ext cx="523875" cy="523875"/>
          </a:xfrm>
          <a:prstGeom prst="rect">
            <a:avLst/>
          </a:prstGeom>
        </p:spPr>
      </p:pic>
    </p:spTree>
    <p:extLst>
      <p:ext uri="{BB962C8B-B14F-4D97-AF65-F5344CB8AC3E}">
        <p14:creationId xmlns:p14="http://schemas.microsoft.com/office/powerpoint/2010/main" val="517766698"/>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 id="2147483654" r:id="rId4"/>
    <p:sldLayoutId id="2147483656" r:id="rId5"/>
    <p:sldLayoutId id="2147483652" r:id="rId6"/>
    <p:sldLayoutId id="2147483655" r:id="rId7"/>
  </p:sldLayoutIdLst>
  <p:txStyles>
    <p:titleStyle>
      <a:lvl1pPr algn="l" defTabSz="576026" rtl="0" eaLnBrk="1" latinLnBrk="0" hangingPunct="1">
        <a:spcBef>
          <a:spcPct val="0"/>
        </a:spcBef>
        <a:buNone/>
        <a:defRPr sz="4400" kern="1200">
          <a:solidFill>
            <a:schemeClr val="accent1"/>
          </a:solidFill>
          <a:latin typeface="+mj-lt"/>
          <a:ea typeface="+mj-ea"/>
          <a:cs typeface="+mj-cs"/>
        </a:defRPr>
      </a:lvl1pPr>
    </p:titleStyle>
    <p:bodyStyle>
      <a:lvl1pPr marL="0" indent="0" algn="l" defTabSz="576026" rtl="0" eaLnBrk="1" latinLnBrk="0" hangingPunct="1">
        <a:spcBef>
          <a:spcPct val="20000"/>
        </a:spcBef>
        <a:buFont typeface="Wingdings" charset="2"/>
        <a:buNone/>
        <a:defRPr sz="3600" kern="1200">
          <a:solidFill>
            <a:schemeClr val="tx2"/>
          </a:solidFill>
          <a:latin typeface="+mn-lt"/>
          <a:ea typeface="+mn-ea"/>
          <a:cs typeface="+mn-cs"/>
        </a:defRPr>
      </a:lvl1pPr>
      <a:lvl2pPr marL="576027" indent="0" algn="l" defTabSz="576026" rtl="0" eaLnBrk="1" latinLnBrk="0" hangingPunct="1">
        <a:spcBef>
          <a:spcPct val="20000"/>
        </a:spcBef>
        <a:buFont typeface="Wingdings" charset="2"/>
        <a:buNone/>
        <a:defRPr sz="3200" kern="1200">
          <a:solidFill>
            <a:schemeClr val="tx2"/>
          </a:solidFill>
          <a:latin typeface="+mn-lt"/>
          <a:ea typeface="+mn-ea"/>
          <a:cs typeface="+mn-cs"/>
        </a:defRPr>
      </a:lvl2pPr>
      <a:lvl3pPr marL="1152053" indent="0" algn="l" defTabSz="576026" rtl="0" eaLnBrk="1" latinLnBrk="0" hangingPunct="1">
        <a:spcBef>
          <a:spcPct val="20000"/>
        </a:spcBef>
        <a:buFont typeface="Wingdings" charset="2"/>
        <a:buNone/>
        <a:defRPr sz="2400" kern="1200">
          <a:solidFill>
            <a:schemeClr val="tx2"/>
          </a:solidFill>
          <a:latin typeface="+mn-lt"/>
          <a:ea typeface="+mn-ea"/>
          <a:cs typeface="+mn-cs"/>
        </a:defRPr>
      </a:lvl3pPr>
      <a:lvl4pPr marL="1728079" indent="0" algn="l" defTabSz="576026" rtl="0" eaLnBrk="1" latinLnBrk="0" hangingPunct="1">
        <a:spcBef>
          <a:spcPct val="20000"/>
        </a:spcBef>
        <a:buFont typeface="Wingdings" charset="2"/>
        <a:buNone/>
        <a:defRPr sz="2400" kern="1200">
          <a:solidFill>
            <a:schemeClr val="tx2"/>
          </a:solidFill>
          <a:latin typeface="+mn-lt"/>
          <a:ea typeface="+mn-ea"/>
          <a:cs typeface="+mn-cs"/>
        </a:defRPr>
      </a:lvl4pPr>
      <a:lvl5pPr marL="2304105" indent="0" algn="l" defTabSz="576026" rtl="0" eaLnBrk="1" latinLnBrk="0" hangingPunct="1">
        <a:spcBef>
          <a:spcPct val="20000"/>
        </a:spcBef>
        <a:buFont typeface="Wingdings" charset="2"/>
        <a:buNone/>
        <a:defRPr sz="2000" kern="1200">
          <a:solidFill>
            <a:schemeClr val="tx2"/>
          </a:solidFill>
          <a:latin typeface="+mn-lt"/>
          <a:ea typeface="+mn-ea"/>
          <a:cs typeface="+mn-cs"/>
        </a:defRPr>
      </a:lvl5pPr>
      <a:lvl6pPr marL="3168145" indent="-288013" algn="l" defTabSz="576026" rtl="0" eaLnBrk="1" latinLnBrk="0" hangingPunct="1">
        <a:spcBef>
          <a:spcPct val="20000"/>
        </a:spcBef>
        <a:buFont typeface="Arial"/>
        <a:buChar char="•"/>
        <a:defRPr sz="2520" kern="1200">
          <a:solidFill>
            <a:schemeClr val="tx1"/>
          </a:solidFill>
          <a:latin typeface="+mn-lt"/>
          <a:ea typeface="+mn-ea"/>
          <a:cs typeface="+mn-cs"/>
        </a:defRPr>
      </a:lvl6pPr>
      <a:lvl7pPr marL="3744171" indent="-288013" algn="l" defTabSz="576026" rtl="0" eaLnBrk="1" latinLnBrk="0" hangingPunct="1">
        <a:spcBef>
          <a:spcPct val="20000"/>
        </a:spcBef>
        <a:buFont typeface="Arial"/>
        <a:buChar char="•"/>
        <a:defRPr sz="2520" kern="1200">
          <a:solidFill>
            <a:schemeClr val="tx1"/>
          </a:solidFill>
          <a:latin typeface="+mn-lt"/>
          <a:ea typeface="+mn-ea"/>
          <a:cs typeface="+mn-cs"/>
        </a:defRPr>
      </a:lvl7pPr>
      <a:lvl8pPr marL="4320197" indent="-288013" algn="l" defTabSz="576026" rtl="0" eaLnBrk="1" latinLnBrk="0" hangingPunct="1">
        <a:spcBef>
          <a:spcPct val="20000"/>
        </a:spcBef>
        <a:buFont typeface="Arial"/>
        <a:buChar char="•"/>
        <a:defRPr sz="2520" kern="1200">
          <a:solidFill>
            <a:schemeClr val="tx1"/>
          </a:solidFill>
          <a:latin typeface="+mn-lt"/>
          <a:ea typeface="+mn-ea"/>
          <a:cs typeface="+mn-cs"/>
        </a:defRPr>
      </a:lvl8pPr>
      <a:lvl9pPr marL="4896223" indent="-288013" algn="l" defTabSz="576026" rtl="0" eaLnBrk="1" latinLnBrk="0" hangingPunct="1">
        <a:spcBef>
          <a:spcPct val="20000"/>
        </a:spcBef>
        <a:buFont typeface="Arial"/>
        <a:buChar char="•"/>
        <a:defRPr sz="2520" kern="1200">
          <a:solidFill>
            <a:schemeClr val="tx1"/>
          </a:solidFill>
          <a:latin typeface="+mn-lt"/>
          <a:ea typeface="+mn-ea"/>
          <a:cs typeface="+mn-cs"/>
        </a:defRPr>
      </a:lvl9pPr>
    </p:bodyStyle>
    <p:otherStyle>
      <a:defPPr>
        <a:defRPr lang="en-US"/>
      </a:defPPr>
      <a:lvl1pPr marL="0" algn="l" defTabSz="576026" rtl="0" eaLnBrk="1" latinLnBrk="0" hangingPunct="1">
        <a:defRPr sz="2268" kern="1200">
          <a:solidFill>
            <a:schemeClr val="tx1"/>
          </a:solidFill>
          <a:latin typeface="+mn-lt"/>
          <a:ea typeface="+mn-ea"/>
          <a:cs typeface="+mn-cs"/>
        </a:defRPr>
      </a:lvl1pPr>
      <a:lvl2pPr marL="576026" algn="l" defTabSz="576026" rtl="0" eaLnBrk="1" latinLnBrk="0" hangingPunct="1">
        <a:defRPr sz="2268" kern="1200">
          <a:solidFill>
            <a:schemeClr val="tx1"/>
          </a:solidFill>
          <a:latin typeface="+mn-lt"/>
          <a:ea typeface="+mn-ea"/>
          <a:cs typeface="+mn-cs"/>
        </a:defRPr>
      </a:lvl2pPr>
      <a:lvl3pPr marL="1152053" algn="l" defTabSz="576026" rtl="0" eaLnBrk="1" latinLnBrk="0" hangingPunct="1">
        <a:defRPr sz="2268" kern="1200">
          <a:solidFill>
            <a:schemeClr val="tx1"/>
          </a:solidFill>
          <a:latin typeface="+mn-lt"/>
          <a:ea typeface="+mn-ea"/>
          <a:cs typeface="+mn-cs"/>
        </a:defRPr>
      </a:lvl3pPr>
      <a:lvl4pPr marL="1728079" algn="l" defTabSz="576026" rtl="0" eaLnBrk="1" latinLnBrk="0" hangingPunct="1">
        <a:defRPr sz="2268" kern="1200">
          <a:solidFill>
            <a:schemeClr val="tx1"/>
          </a:solidFill>
          <a:latin typeface="+mn-lt"/>
          <a:ea typeface="+mn-ea"/>
          <a:cs typeface="+mn-cs"/>
        </a:defRPr>
      </a:lvl4pPr>
      <a:lvl5pPr marL="2304105" algn="l" defTabSz="576026" rtl="0" eaLnBrk="1" latinLnBrk="0" hangingPunct="1">
        <a:defRPr sz="2268" kern="1200">
          <a:solidFill>
            <a:schemeClr val="tx1"/>
          </a:solidFill>
          <a:latin typeface="+mn-lt"/>
          <a:ea typeface="+mn-ea"/>
          <a:cs typeface="+mn-cs"/>
        </a:defRPr>
      </a:lvl5pPr>
      <a:lvl6pPr marL="2880131" algn="l" defTabSz="576026" rtl="0" eaLnBrk="1" latinLnBrk="0" hangingPunct="1">
        <a:defRPr sz="2268" kern="1200">
          <a:solidFill>
            <a:schemeClr val="tx1"/>
          </a:solidFill>
          <a:latin typeface="+mn-lt"/>
          <a:ea typeface="+mn-ea"/>
          <a:cs typeface="+mn-cs"/>
        </a:defRPr>
      </a:lvl6pPr>
      <a:lvl7pPr marL="3456158" algn="l" defTabSz="576026" rtl="0" eaLnBrk="1" latinLnBrk="0" hangingPunct="1">
        <a:defRPr sz="2268" kern="1200">
          <a:solidFill>
            <a:schemeClr val="tx1"/>
          </a:solidFill>
          <a:latin typeface="+mn-lt"/>
          <a:ea typeface="+mn-ea"/>
          <a:cs typeface="+mn-cs"/>
        </a:defRPr>
      </a:lvl7pPr>
      <a:lvl8pPr marL="4032184" algn="l" defTabSz="576026" rtl="0" eaLnBrk="1" latinLnBrk="0" hangingPunct="1">
        <a:defRPr sz="2268" kern="1200">
          <a:solidFill>
            <a:schemeClr val="tx1"/>
          </a:solidFill>
          <a:latin typeface="+mn-lt"/>
          <a:ea typeface="+mn-ea"/>
          <a:cs typeface="+mn-cs"/>
        </a:defRPr>
      </a:lvl8pPr>
      <a:lvl9pPr marL="4608210" algn="l" defTabSz="576026" rtl="0" eaLnBrk="1" latinLnBrk="0" hangingPunct="1">
        <a:defRPr sz="2268"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381" userDrawn="1">
          <p15:clr>
            <a:srgbClr val="F26B43"/>
          </p15:clr>
        </p15:guide>
        <p15:guide id="2" pos="3629" userDrawn="1">
          <p15:clr>
            <a:srgbClr val="F26B43"/>
          </p15:clr>
        </p15:guide>
        <p15:guide id="3" pos="7030" userDrawn="1">
          <p15:clr>
            <a:srgbClr val="F26B43"/>
          </p15:clr>
        </p15:guide>
        <p15:guide id="4" pos="227" userDrawn="1">
          <p15:clr>
            <a:srgbClr val="F26B43"/>
          </p15:clr>
        </p15:guide>
        <p15:guide id="5" orient="horz" pos="227" userDrawn="1">
          <p15:clr>
            <a:srgbClr val="F26B43"/>
          </p15:clr>
        </p15:guide>
        <p15:guide id="7" orient="horz" pos="680" userDrawn="1">
          <p15:clr>
            <a:srgbClr val="F26B43"/>
          </p15:clr>
        </p15:guide>
        <p15:guide id="8" orient="horz" pos="907" userDrawn="1">
          <p15:clr>
            <a:srgbClr val="F26B43"/>
          </p15:clr>
        </p15:guide>
        <p15:guide id="9" orient="horz" pos="3855" userDrawn="1">
          <p15:clr>
            <a:srgbClr val="F26B43"/>
          </p15:clr>
        </p15:guide>
        <p15:guide id="10" orient="horz" pos="2041"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 Id="rId5" Type="http://schemas.openxmlformats.org/officeDocument/2006/relationships/image" Target="../media/image10.png"/><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7.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9.png"/><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effectLst>
            <a:outerShdw blurRad="50800" dist="38100" dir="2700000" algn="tl" rotWithShape="0">
              <a:prstClr val="black">
                <a:alpha val="40000"/>
              </a:prstClr>
            </a:outerShdw>
          </a:effectLst>
        </p:spPr>
        <p:txBody>
          <a:bodyPr/>
          <a:lstStyle/>
          <a:p>
            <a:pPr algn="r"/>
            <a:r>
              <a:rPr lang="en-US" sz="6600" b="1" i="1" dirty="0">
                <a:effectLst>
                  <a:outerShdw blurRad="38100" dist="38100" dir="2700000" algn="tl">
                    <a:srgbClr val="000000">
                      <a:alpha val="43137"/>
                    </a:srgbClr>
                  </a:outerShdw>
                </a:effectLst>
              </a:rPr>
              <a:t>STEVEN TIDWELL</a:t>
            </a:r>
          </a:p>
        </p:txBody>
      </p:sp>
      <p:pic>
        <p:nvPicPr>
          <p:cNvPr id="4" name="Picture 3">
            <a:extLst>
              <a:ext uri="{FF2B5EF4-FFF2-40B4-BE49-F238E27FC236}">
                <a16:creationId xmlns:a16="http://schemas.microsoft.com/office/drawing/2014/main" id="{E244100D-E86E-424D-AD9C-35D8715D21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9569" y="237098"/>
            <a:ext cx="2399305" cy="2405979"/>
          </a:xfrm>
          <a:prstGeom prst="rect">
            <a:avLst/>
          </a:prstGeom>
        </p:spPr>
      </p:pic>
      <p:sp>
        <p:nvSpPr>
          <p:cNvPr id="5" name="Text Placeholder 2">
            <a:extLst>
              <a:ext uri="{FF2B5EF4-FFF2-40B4-BE49-F238E27FC236}">
                <a16:creationId xmlns:a16="http://schemas.microsoft.com/office/drawing/2014/main" id="{9D98A4DA-82E8-4A63-8F6D-605FAF3992C4}"/>
              </a:ext>
            </a:extLst>
          </p:cNvPr>
          <p:cNvSpPr txBox="1">
            <a:spLocks/>
          </p:cNvSpPr>
          <p:nvPr/>
        </p:nvSpPr>
        <p:spPr>
          <a:xfrm>
            <a:off x="0" y="5040087"/>
            <a:ext cx="11868150" cy="1079500"/>
          </a:xfrm>
          <a:prstGeom prst="rect">
            <a:avLst/>
          </a:prstGeom>
          <a:effectLst>
            <a:outerShdw blurRad="50800" dist="38100" dir="2700000" algn="tl" rotWithShape="0">
              <a:prstClr val="black">
                <a:alpha val="40000"/>
              </a:prstClr>
            </a:outerShdw>
          </a:effectLst>
        </p:spPr>
        <p:txBody>
          <a:bodyPr vert="horz" lIns="0" tIns="0" rIns="0" bIns="0" rtlCol="0" anchor="t">
            <a:noAutofit/>
          </a:bodyPr>
          <a:lstStyle>
            <a:lvl1pPr marL="0" indent="0" algn="l" defTabSz="576026" rtl="0" eaLnBrk="1" latinLnBrk="0" hangingPunct="1">
              <a:spcBef>
                <a:spcPct val="20000"/>
              </a:spcBef>
              <a:buFont typeface="Wingdings" charset="2"/>
              <a:buNone/>
              <a:defRPr lang="en-US" sz="4000" b="0" kern="1200" dirty="0" smtClean="0">
                <a:solidFill>
                  <a:schemeClr val="accent1"/>
                </a:solidFill>
                <a:latin typeface="+mj-lt"/>
                <a:ea typeface="+mn-ea"/>
                <a:cs typeface="+mn-cs"/>
              </a:defRPr>
            </a:lvl1pPr>
            <a:lvl2pPr marL="576027" indent="0" algn="l" defTabSz="576026" rtl="0" eaLnBrk="1" latinLnBrk="0" hangingPunct="1">
              <a:spcBef>
                <a:spcPct val="20000"/>
              </a:spcBef>
              <a:buFont typeface="Wingdings" charset="2"/>
              <a:buNone/>
              <a:defRPr sz="3200" kern="1200">
                <a:solidFill>
                  <a:schemeClr val="tx2"/>
                </a:solidFill>
                <a:latin typeface="+mn-lt"/>
                <a:ea typeface="+mn-ea"/>
                <a:cs typeface="+mn-cs"/>
              </a:defRPr>
            </a:lvl2pPr>
            <a:lvl3pPr marL="1152053" indent="0" algn="l" defTabSz="576026" rtl="0" eaLnBrk="1" latinLnBrk="0" hangingPunct="1">
              <a:spcBef>
                <a:spcPct val="20000"/>
              </a:spcBef>
              <a:buFont typeface="Wingdings" charset="2"/>
              <a:buNone/>
              <a:defRPr sz="2400" kern="1200">
                <a:solidFill>
                  <a:schemeClr val="tx2"/>
                </a:solidFill>
                <a:latin typeface="+mn-lt"/>
                <a:ea typeface="+mn-ea"/>
                <a:cs typeface="+mn-cs"/>
              </a:defRPr>
            </a:lvl3pPr>
            <a:lvl4pPr marL="1728079" indent="0" algn="l" defTabSz="576026" rtl="0" eaLnBrk="1" latinLnBrk="0" hangingPunct="1">
              <a:spcBef>
                <a:spcPct val="20000"/>
              </a:spcBef>
              <a:buFont typeface="Wingdings" charset="2"/>
              <a:buNone/>
              <a:defRPr sz="2400" kern="1200">
                <a:solidFill>
                  <a:schemeClr val="tx2"/>
                </a:solidFill>
                <a:latin typeface="+mn-lt"/>
                <a:ea typeface="+mn-ea"/>
                <a:cs typeface="+mn-cs"/>
              </a:defRPr>
            </a:lvl4pPr>
            <a:lvl5pPr marL="2304105" indent="0" algn="l" defTabSz="576026" rtl="0" eaLnBrk="1" latinLnBrk="0" hangingPunct="1">
              <a:spcBef>
                <a:spcPct val="20000"/>
              </a:spcBef>
              <a:buFont typeface="Wingdings" charset="2"/>
              <a:buNone/>
              <a:defRPr sz="2000" kern="1200">
                <a:solidFill>
                  <a:schemeClr val="tx2"/>
                </a:solidFill>
                <a:latin typeface="+mn-lt"/>
                <a:ea typeface="+mn-ea"/>
                <a:cs typeface="+mn-cs"/>
              </a:defRPr>
            </a:lvl5pPr>
            <a:lvl6pPr marL="3168145" indent="-288013" algn="l" defTabSz="576026" rtl="0" eaLnBrk="1" latinLnBrk="0" hangingPunct="1">
              <a:spcBef>
                <a:spcPct val="20000"/>
              </a:spcBef>
              <a:buFont typeface="Arial"/>
              <a:buChar char="•"/>
              <a:defRPr sz="2520" kern="1200">
                <a:solidFill>
                  <a:schemeClr val="tx1"/>
                </a:solidFill>
                <a:latin typeface="+mn-lt"/>
                <a:ea typeface="+mn-ea"/>
                <a:cs typeface="+mn-cs"/>
              </a:defRPr>
            </a:lvl6pPr>
            <a:lvl7pPr marL="3744171" indent="-288013" algn="l" defTabSz="576026" rtl="0" eaLnBrk="1" latinLnBrk="0" hangingPunct="1">
              <a:spcBef>
                <a:spcPct val="20000"/>
              </a:spcBef>
              <a:buFont typeface="Arial"/>
              <a:buChar char="•"/>
              <a:defRPr sz="2520" kern="1200">
                <a:solidFill>
                  <a:schemeClr val="tx1"/>
                </a:solidFill>
                <a:latin typeface="+mn-lt"/>
                <a:ea typeface="+mn-ea"/>
                <a:cs typeface="+mn-cs"/>
              </a:defRPr>
            </a:lvl7pPr>
            <a:lvl8pPr marL="4320197" indent="-288013" algn="l" defTabSz="576026" rtl="0" eaLnBrk="1" latinLnBrk="0" hangingPunct="1">
              <a:spcBef>
                <a:spcPct val="20000"/>
              </a:spcBef>
              <a:buFont typeface="Arial"/>
              <a:buChar char="•"/>
              <a:defRPr sz="2520" kern="1200">
                <a:solidFill>
                  <a:schemeClr val="tx1"/>
                </a:solidFill>
                <a:latin typeface="+mn-lt"/>
                <a:ea typeface="+mn-ea"/>
                <a:cs typeface="+mn-cs"/>
              </a:defRPr>
            </a:lvl8pPr>
            <a:lvl9pPr marL="4896223" indent="-288013" algn="l" defTabSz="576026" rtl="0" eaLnBrk="1" latinLnBrk="0" hangingPunct="1">
              <a:spcBef>
                <a:spcPct val="20000"/>
              </a:spcBef>
              <a:buFont typeface="Arial"/>
              <a:buChar char="•"/>
              <a:defRPr sz="2520" kern="1200">
                <a:solidFill>
                  <a:schemeClr val="tx1"/>
                </a:solidFill>
                <a:latin typeface="+mn-lt"/>
                <a:ea typeface="+mn-ea"/>
                <a:cs typeface="+mn-cs"/>
              </a:defRPr>
            </a:lvl9pPr>
          </a:lstStyle>
          <a:p>
            <a:pPr algn="ctr"/>
            <a:r>
              <a:rPr lang="en-US" b="1" i="1" dirty="0">
                <a:effectLst>
                  <a:outerShdw blurRad="38100" dist="38100" dir="2700000" algn="tl">
                    <a:srgbClr val="000000">
                      <a:alpha val="43137"/>
                    </a:srgbClr>
                  </a:outerShdw>
                </a:effectLst>
              </a:rPr>
              <a:t>DYNAMIC SQL: TABLES/PIVOTS/PARAMETERS</a:t>
            </a:r>
          </a:p>
        </p:txBody>
      </p:sp>
    </p:spTree>
    <p:extLst>
      <p:ext uri="{BB962C8B-B14F-4D97-AF65-F5344CB8AC3E}">
        <p14:creationId xmlns:p14="http://schemas.microsoft.com/office/powerpoint/2010/main" val="39478864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4C28AE9-AD91-4247-B1CB-D726E6D8AE20}"/>
              </a:ext>
            </a:extLst>
          </p:cNvPr>
          <p:cNvSpPr txBox="1">
            <a:spLocks/>
          </p:cNvSpPr>
          <p:nvPr/>
        </p:nvSpPr>
        <p:spPr>
          <a:xfrm>
            <a:off x="0" y="363"/>
            <a:ext cx="11520488"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b="1" dirty="0">
                <a:effectLst>
                  <a:outerShdw blurRad="38100" dist="38100" dir="2700000" algn="tl">
                    <a:srgbClr val="000000">
                      <a:alpha val="43137"/>
                    </a:srgbClr>
                  </a:outerShdw>
                </a:effectLst>
              </a:rPr>
              <a:t>SQL INJECTION ATTACKS = </a:t>
            </a:r>
            <a:r>
              <a:rPr lang="en-US" b="1" dirty="0">
                <a:effectLst>
                  <a:outerShdw blurRad="38100" dist="38100" dir="2700000" algn="tl">
                    <a:srgbClr val="000000">
                      <a:alpha val="43137"/>
                    </a:srgbClr>
                  </a:outerShdw>
                </a:effectLst>
                <a:sym typeface="Wingdings" panose="05000000000000000000" pitchFamily="2" charset="2"/>
              </a:rPr>
              <a:t></a:t>
            </a:r>
            <a:endParaRPr lang="en-US" b="1" dirty="0">
              <a:effectLst>
                <a:outerShdw blurRad="38100" dist="38100" dir="2700000" algn="tl">
                  <a:srgbClr val="000000">
                    <a:alpha val="43137"/>
                  </a:srgbClr>
                </a:outerShdw>
              </a:effectLst>
            </a:endParaRPr>
          </a:p>
        </p:txBody>
      </p:sp>
      <p:cxnSp>
        <p:nvCxnSpPr>
          <p:cNvPr id="5" name="Straight Connector 4">
            <a:extLst>
              <a:ext uri="{FF2B5EF4-FFF2-40B4-BE49-F238E27FC236}">
                <a16:creationId xmlns:a16="http://schemas.microsoft.com/office/drawing/2014/main" id="{D67055CA-596C-46A2-A9F0-8F8BBCF6346E}"/>
              </a:ext>
            </a:extLst>
          </p:cNvPr>
          <p:cNvCxnSpPr>
            <a:cxnSpLocks/>
          </p:cNvCxnSpPr>
          <p:nvPr/>
        </p:nvCxnSpPr>
        <p:spPr>
          <a:xfrm>
            <a:off x="0" y="720363"/>
            <a:ext cx="11520488" cy="0"/>
          </a:xfrm>
          <a:prstGeom prst="line">
            <a:avLst/>
          </a:prstGeom>
        </p:spPr>
        <p:style>
          <a:lnRef idx="2">
            <a:schemeClr val="accent1"/>
          </a:lnRef>
          <a:fillRef idx="0">
            <a:schemeClr val="accent1"/>
          </a:fillRef>
          <a:effectRef idx="1">
            <a:schemeClr val="accent1"/>
          </a:effectRef>
          <a:fontRef idx="minor">
            <a:schemeClr val="tx1"/>
          </a:fontRef>
        </p:style>
      </p:cxnSp>
      <p:sp>
        <p:nvSpPr>
          <p:cNvPr id="6" name="Title 3">
            <a:extLst>
              <a:ext uri="{FF2B5EF4-FFF2-40B4-BE49-F238E27FC236}">
                <a16:creationId xmlns:a16="http://schemas.microsoft.com/office/drawing/2014/main" id="{CB411601-7320-44F9-B222-B49537251597}"/>
              </a:ext>
            </a:extLst>
          </p:cNvPr>
          <p:cNvSpPr txBox="1">
            <a:spLocks/>
          </p:cNvSpPr>
          <p:nvPr/>
        </p:nvSpPr>
        <p:spPr>
          <a:xfrm>
            <a:off x="221117" y="929913"/>
            <a:ext cx="10482263"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sz="3600" b="1" i="1" dirty="0">
                <a:effectLst>
                  <a:outerShdw blurRad="38100" dist="38100" dir="2700000" algn="tl">
                    <a:srgbClr val="000000">
                      <a:alpha val="43137"/>
                    </a:srgbClr>
                  </a:outerShdw>
                </a:effectLst>
              </a:rPr>
              <a:t>HOW DO I PROTECT MYSELF AND MY CODE?</a:t>
            </a:r>
          </a:p>
        </p:txBody>
      </p:sp>
      <p:sp>
        <p:nvSpPr>
          <p:cNvPr id="7" name="TextBox 6">
            <a:extLst>
              <a:ext uri="{FF2B5EF4-FFF2-40B4-BE49-F238E27FC236}">
                <a16:creationId xmlns:a16="http://schemas.microsoft.com/office/drawing/2014/main" id="{8AD643C9-8BD1-4F84-B869-2775D9564B26}"/>
              </a:ext>
            </a:extLst>
          </p:cNvPr>
          <p:cNvSpPr txBox="1"/>
          <p:nvPr/>
        </p:nvSpPr>
        <p:spPr>
          <a:xfrm>
            <a:off x="392297" y="1649913"/>
            <a:ext cx="10947919" cy="830997"/>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Segoe UI" panose="020B0502040204020203" pitchFamily="34" charset="0"/>
                <a:cs typeface="Segoe UI" panose="020B0502040204020203" pitchFamily="34" charset="0"/>
              </a:rPr>
              <a:t>There are a few different ways to protect your input from a SQL Injection attack:</a:t>
            </a:r>
          </a:p>
        </p:txBody>
      </p:sp>
      <p:sp>
        <p:nvSpPr>
          <p:cNvPr id="8" name="TextBox 7">
            <a:extLst>
              <a:ext uri="{FF2B5EF4-FFF2-40B4-BE49-F238E27FC236}">
                <a16:creationId xmlns:a16="http://schemas.microsoft.com/office/drawing/2014/main" id="{4F0CBCC4-F94F-46E6-B89E-5A9730E6ABC5}"/>
              </a:ext>
            </a:extLst>
          </p:cNvPr>
          <p:cNvSpPr txBox="1"/>
          <p:nvPr/>
        </p:nvSpPr>
        <p:spPr>
          <a:xfrm>
            <a:off x="392294" y="2480910"/>
            <a:ext cx="10947919" cy="1938992"/>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Segoe UI" panose="020B0502040204020203" pitchFamily="34" charset="0"/>
                <a:cs typeface="Segoe UI" panose="020B0502040204020203" pitchFamily="34" charset="0"/>
              </a:rPr>
              <a:t>Use </a:t>
            </a:r>
            <a:r>
              <a:rPr lang="en-US" sz="2400" dirty="0">
                <a:solidFill>
                  <a:schemeClr val="bg2">
                    <a:lumMod val="10000"/>
                  </a:schemeClr>
                </a:solidFill>
                <a:latin typeface="Segoe UI" panose="020B0502040204020203" pitchFamily="34" charset="0"/>
                <a:cs typeface="Segoe UI" panose="020B0502040204020203" pitchFamily="34" charset="0"/>
              </a:rPr>
              <a:t>REPLACE</a:t>
            </a:r>
            <a:r>
              <a:rPr lang="en-US" sz="2400" dirty="0">
                <a:latin typeface="Segoe UI" panose="020B0502040204020203" pitchFamily="34" charset="0"/>
                <a:cs typeface="Segoe UI" panose="020B0502040204020203" pitchFamily="34" charset="0"/>
              </a:rPr>
              <a:t> when accepting parameters</a:t>
            </a:r>
          </a:p>
          <a:p>
            <a:pPr marL="800100" lvl="1" indent="-342900">
              <a:buFont typeface="Arial" panose="020B0604020202020204" pitchFamily="34" charset="0"/>
              <a:buChar char="•"/>
            </a:pPr>
            <a:r>
              <a:rPr lang="en-US" sz="2400" dirty="0">
                <a:solidFill>
                  <a:srgbClr val="7030A0"/>
                </a:solidFill>
                <a:latin typeface="Segoe UI" panose="020B0502040204020203" pitchFamily="34" charset="0"/>
                <a:cs typeface="Segoe UI" panose="020B0502040204020203" pitchFamily="34" charset="0"/>
              </a:rPr>
              <a:t>REPLACE(@Parameter, ‘’’’, ‘’’)</a:t>
            </a:r>
          </a:p>
          <a:p>
            <a:pPr marL="1257300" lvl="2" indent="-342900">
              <a:buFont typeface="Arial" panose="020B0604020202020204" pitchFamily="34" charset="0"/>
              <a:buChar char="•"/>
            </a:pPr>
            <a:r>
              <a:rPr lang="en-US" sz="2400" dirty="0">
                <a:solidFill>
                  <a:schemeClr val="tx1">
                    <a:lumMod val="50000"/>
                  </a:schemeClr>
                </a:solidFill>
                <a:latin typeface="Segoe UI" panose="020B0502040204020203" pitchFamily="34" charset="0"/>
                <a:cs typeface="Segoe UI" panose="020B0502040204020203" pitchFamily="34" charset="0"/>
              </a:rPr>
              <a:t>This says that if someone passes a double apostrophe to the procedure, we will REPLACE them to ensure the query will not break</a:t>
            </a:r>
          </a:p>
          <a:p>
            <a:pPr marL="800100" lvl="1" indent="-342900">
              <a:buFont typeface="Arial" panose="020B0604020202020204" pitchFamily="34" charset="0"/>
              <a:buChar char="•"/>
            </a:pPr>
            <a:endParaRPr lang="en-US" sz="2400" dirty="0">
              <a:solidFill>
                <a:srgbClr val="7030A0"/>
              </a:solidFill>
              <a:latin typeface="Segoe UI" panose="020B0502040204020203" pitchFamily="34" charset="0"/>
              <a:cs typeface="Segoe UI" panose="020B0502040204020203" pitchFamily="34" charset="0"/>
            </a:endParaRPr>
          </a:p>
        </p:txBody>
      </p:sp>
      <p:sp>
        <p:nvSpPr>
          <p:cNvPr id="9" name="TextBox 8">
            <a:extLst>
              <a:ext uri="{FF2B5EF4-FFF2-40B4-BE49-F238E27FC236}">
                <a16:creationId xmlns:a16="http://schemas.microsoft.com/office/drawing/2014/main" id="{D25F0E2F-8E12-418E-BFF9-4ADACC6FEC4C}"/>
              </a:ext>
            </a:extLst>
          </p:cNvPr>
          <p:cNvSpPr txBox="1"/>
          <p:nvPr/>
        </p:nvSpPr>
        <p:spPr>
          <a:xfrm>
            <a:off x="392291" y="3999265"/>
            <a:ext cx="10947919" cy="1200329"/>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Segoe UI" panose="020B0502040204020203" pitchFamily="34" charset="0"/>
                <a:cs typeface="Segoe UI" panose="020B0502040204020203" pitchFamily="34" charset="0"/>
              </a:rPr>
              <a:t>Using QUOTENAME to handle the stripping of the apostrophes for you</a:t>
            </a:r>
          </a:p>
          <a:p>
            <a:pPr marL="800100" lvl="1" indent="-342900">
              <a:buFont typeface="Arial" panose="020B0604020202020204" pitchFamily="34" charset="0"/>
              <a:buChar char="•"/>
            </a:pPr>
            <a:r>
              <a:rPr lang="en-US" sz="2400" dirty="0">
                <a:solidFill>
                  <a:srgbClr val="7030A0"/>
                </a:solidFill>
                <a:latin typeface="Segoe UI" panose="020B0502040204020203" pitchFamily="34" charset="0"/>
                <a:cs typeface="Segoe UI" panose="020B0502040204020203" pitchFamily="34" charset="0"/>
              </a:rPr>
              <a:t>QUOTENAME(@PARAMETER,’’’’)</a:t>
            </a:r>
          </a:p>
          <a:p>
            <a:pPr marL="800100" lvl="1" indent="-342900">
              <a:buFont typeface="Arial" panose="020B0604020202020204" pitchFamily="34" charset="0"/>
              <a:buChar char="•"/>
            </a:pPr>
            <a:endParaRPr lang="en-US" sz="2400" dirty="0">
              <a:solidFill>
                <a:srgbClr val="7030A0"/>
              </a:solidFill>
              <a:latin typeface="Segoe UI" panose="020B0502040204020203" pitchFamily="34" charset="0"/>
              <a:cs typeface="Segoe UI" panose="020B0502040204020203" pitchFamily="34" charset="0"/>
            </a:endParaRPr>
          </a:p>
        </p:txBody>
      </p:sp>
      <p:sp>
        <p:nvSpPr>
          <p:cNvPr id="10" name="TextBox 9">
            <a:extLst>
              <a:ext uri="{FF2B5EF4-FFF2-40B4-BE49-F238E27FC236}">
                <a16:creationId xmlns:a16="http://schemas.microsoft.com/office/drawing/2014/main" id="{3A41D9A2-EB90-4BD9-A0AC-B4614F381B10}"/>
              </a:ext>
            </a:extLst>
          </p:cNvPr>
          <p:cNvSpPr txBox="1"/>
          <p:nvPr/>
        </p:nvSpPr>
        <p:spPr>
          <a:xfrm>
            <a:off x="392288" y="4926665"/>
            <a:ext cx="10947919" cy="830997"/>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Segoe UI" panose="020B0502040204020203" pitchFamily="34" charset="0"/>
                <a:cs typeface="Segoe UI" panose="020B0502040204020203" pitchFamily="34" charset="0"/>
              </a:rPr>
              <a:t>Both of the above examples of manually cleaning the strings are better than no protection at all.</a:t>
            </a:r>
          </a:p>
        </p:txBody>
      </p:sp>
    </p:spTree>
    <p:extLst>
      <p:ext uri="{BB962C8B-B14F-4D97-AF65-F5344CB8AC3E}">
        <p14:creationId xmlns:p14="http://schemas.microsoft.com/office/powerpoint/2010/main" val="33485137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A92ADE1F-B220-457B-B9CF-A54D4D95BD1F}"/>
              </a:ext>
            </a:extLst>
          </p:cNvPr>
          <p:cNvSpPr txBox="1">
            <a:spLocks/>
          </p:cNvSpPr>
          <p:nvPr/>
        </p:nvSpPr>
        <p:spPr>
          <a:xfrm>
            <a:off x="0" y="363"/>
            <a:ext cx="11520488"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b="1" dirty="0">
                <a:effectLst>
                  <a:outerShdw blurRad="38100" dist="38100" dir="2700000" algn="tl">
                    <a:srgbClr val="000000">
                      <a:alpha val="43137"/>
                    </a:srgbClr>
                  </a:outerShdw>
                </a:effectLst>
              </a:rPr>
              <a:t>SQL INJECTION ATTACKS = </a:t>
            </a:r>
            <a:r>
              <a:rPr lang="en-US" b="1" dirty="0">
                <a:effectLst>
                  <a:outerShdw blurRad="38100" dist="38100" dir="2700000" algn="tl">
                    <a:srgbClr val="000000">
                      <a:alpha val="43137"/>
                    </a:srgbClr>
                  </a:outerShdw>
                </a:effectLst>
                <a:sym typeface="Wingdings" panose="05000000000000000000" pitchFamily="2" charset="2"/>
              </a:rPr>
              <a:t></a:t>
            </a:r>
            <a:endParaRPr lang="en-US" b="1" dirty="0">
              <a:effectLst>
                <a:outerShdw blurRad="38100" dist="38100" dir="2700000" algn="tl">
                  <a:srgbClr val="000000">
                    <a:alpha val="43137"/>
                  </a:srgbClr>
                </a:outerShdw>
              </a:effectLst>
            </a:endParaRPr>
          </a:p>
        </p:txBody>
      </p:sp>
      <p:cxnSp>
        <p:nvCxnSpPr>
          <p:cNvPr id="4" name="Straight Connector 3">
            <a:extLst>
              <a:ext uri="{FF2B5EF4-FFF2-40B4-BE49-F238E27FC236}">
                <a16:creationId xmlns:a16="http://schemas.microsoft.com/office/drawing/2014/main" id="{FA159D22-3306-4FCB-A59E-9273AEED91D0}"/>
              </a:ext>
            </a:extLst>
          </p:cNvPr>
          <p:cNvCxnSpPr>
            <a:cxnSpLocks/>
          </p:cNvCxnSpPr>
          <p:nvPr/>
        </p:nvCxnSpPr>
        <p:spPr>
          <a:xfrm>
            <a:off x="0" y="720363"/>
            <a:ext cx="11520488" cy="0"/>
          </a:xfrm>
          <a:prstGeom prst="line">
            <a:avLst/>
          </a:prstGeom>
        </p:spPr>
        <p:style>
          <a:lnRef idx="2">
            <a:schemeClr val="accent1"/>
          </a:lnRef>
          <a:fillRef idx="0">
            <a:schemeClr val="accent1"/>
          </a:fillRef>
          <a:effectRef idx="1">
            <a:schemeClr val="accent1"/>
          </a:effectRef>
          <a:fontRef idx="minor">
            <a:schemeClr val="tx1"/>
          </a:fontRef>
        </p:style>
      </p:cxnSp>
      <p:sp>
        <p:nvSpPr>
          <p:cNvPr id="5" name="Title 3">
            <a:extLst>
              <a:ext uri="{FF2B5EF4-FFF2-40B4-BE49-F238E27FC236}">
                <a16:creationId xmlns:a16="http://schemas.microsoft.com/office/drawing/2014/main" id="{CFA95791-7D9E-4E7E-A16B-C7D3B223D7A3}"/>
              </a:ext>
            </a:extLst>
          </p:cNvPr>
          <p:cNvSpPr txBox="1">
            <a:spLocks/>
          </p:cNvSpPr>
          <p:nvPr/>
        </p:nvSpPr>
        <p:spPr>
          <a:xfrm>
            <a:off x="221117" y="929913"/>
            <a:ext cx="10482263"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sz="3600" b="1" i="1" dirty="0">
                <a:effectLst>
                  <a:outerShdw blurRad="38100" dist="38100" dir="2700000" algn="tl">
                    <a:srgbClr val="000000">
                      <a:alpha val="43137"/>
                    </a:srgbClr>
                  </a:outerShdw>
                </a:effectLst>
              </a:rPr>
              <a:t>WHAT IS THE MOST RELIABLE METHOD?</a:t>
            </a:r>
          </a:p>
        </p:txBody>
      </p:sp>
      <p:sp>
        <p:nvSpPr>
          <p:cNvPr id="6" name="TextBox 5">
            <a:extLst>
              <a:ext uri="{FF2B5EF4-FFF2-40B4-BE49-F238E27FC236}">
                <a16:creationId xmlns:a16="http://schemas.microsoft.com/office/drawing/2014/main" id="{0C62B0DB-1A43-4191-B422-5E6BC3AADA41}"/>
              </a:ext>
            </a:extLst>
          </p:cNvPr>
          <p:cNvSpPr txBox="1"/>
          <p:nvPr/>
        </p:nvSpPr>
        <p:spPr>
          <a:xfrm>
            <a:off x="221117" y="1859462"/>
            <a:ext cx="10947919" cy="1569660"/>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Segoe UI" panose="020B0502040204020203" pitchFamily="34" charset="0"/>
                <a:cs typeface="Segoe UI" panose="020B0502040204020203" pitchFamily="34" charset="0"/>
              </a:rPr>
              <a:t>The most reliable method is to shift the responsibility from the developer to the built in system stored procedure; </a:t>
            </a:r>
            <a:r>
              <a:rPr lang="en-US" sz="2400" b="1" dirty="0" err="1">
                <a:solidFill>
                  <a:srgbClr val="7030A0"/>
                </a:solidFill>
                <a:latin typeface="Segoe UI" panose="020B0502040204020203" pitchFamily="34" charset="0"/>
                <a:cs typeface="Segoe UI" panose="020B0502040204020203" pitchFamily="34" charset="0"/>
              </a:rPr>
              <a:t>sp_ExecuteSQL</a:t>
            </a:r>
            <a:r>
              <a:rPr lang="en-US" sz="2400" dirty="0">
                <a:latin typeface="Segoe UI" panose="020B0502040204020203" pitchFamily="34" charset="0"/>
                <a:cs typeface="Segoe UI" panose="020B0502040204020203" pitchFamily="34" charset="0"/>
              </a:rPr>
              <a:t>.  Doing this will allow for more versatile stored procedures that can accept input parameters, and in the process, will cleanse those parameters automatically.</a:t>
            </a:r>
          </a:p>
        </p:txBody>
      </p:sp>
      <p:sp>
        <p:nvSpPr>
          <p:cNvPr id="7" name="TextBox 6">
            <a:extLst>
              <a:ext uri="{FF2B5EF4-FFF2-40B4-BE49-F238E27FC236}">
                <a16:creationId xmlns:a16="http://schemas.microsoft.com/office/drawing/2014/main" id="{6332989E-9194-4342-A6F3-24A882482B14}"/>
              </a:ext>
            </a:extLst>
          </p:cNvPr>
          <p:cNvSpPr txBox="1"/>
          <p:nvPr/>
        </p:nvSpPr>
        <p:spPr>
          <a:xfrm>
            <a:off x="221116" y="3625233"/>
            <a:ext cx="10947919" cy="830997"/>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Segoe UI" panose="020B0502040204020203" pitchFamily="34" charset="0"/>
                <a:cs typeface="Segoe UI" panose="020B0502040204020203" pitchFamily="34" charset="0"/>
              </a:rPr>
              <a:t>The </a:t>
            </a:r>
            <a:r>
              <a:rPr lang="en-US" sz="2400" dirty="0" err="1">
                <a:solidFill>
                  <a:srgbClr val="7030A0"/>
                </a:solidFill>
                <a:latin typeface="Segoe UI" panose="020B0502040204020203" pitchFamily="34" charset="0"/>
                <a:cs typeface="Segoe UI" panose="020B0502040204020203" pitchFamily="34" charset="0"/>
              </a:rPr>
              <a:t>sp_ExecuteSQL</a:t>
            </a:r>
            <a:r>
              <a:rPr lang="en-US" sz="2400" dirty="0">
                <a:solidFill>
                  <a:srgbClr val="7030A0"/>
                </a:solidFill>
                <a:latin typeface="Segoe UI" panose="020B0502040204020203" pitchFamily="34" charset="0"/>
                <a:cs typeface="Segoe UI" panose="020B0502040204020203" pitchFamily="34" charset="0"/>
              </a:rPr>
              <a:t> </a:t>
            </a:r>
            <a:r>
              <a:rPr lang="en-US" sz="2400" dirty="0">
                <a:latin typeface="Segoe UI" panose="020B0502040204020203" pitchFamily="34" charset="0"/>
                <a:cs typeface="Segoe UI" panose="020B0502040204020203" pitchFamily="34" charset="0"/>
              </a:rPr>
              <a:t>command, is the function will we be using throughout the rest of the presentation to build and execute our Dynamic SQL</a:t>
            </a:r>
          </a:p>
        </p:txBody>
      </p:sp>
    </p:spTree>
    <p:extLst>
      <p:ext uri="{BB962C8B-B14F-4D97-AF65-F5344CB8AC3E}">
        <p14:creationId xmlns:p14="http://schemas.microsoft.com/office/powerpoint/2010/main" val="22499201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5AD50B89-7290-42CC-A0DF-4BBACE7F015D}"/>
              </a:ext>
            </a:extLst>
          </p:cNvPr>
          <p:cNvSpPr txBox="1">
            <a:spLocks/>
          </p:cNvSpPr>
          <p:nvPr/>
        </p:nvSpPr>
        <p:spPr>
          <a:xfrm>
            <a:off x="0" y="363"/>
            <a:ext cx="11520488"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b="1" dirty="0">
                <a:effectLst>
                  <a:outerShdw blurRad="38100" dist="38100" dir="2700000" algn="tl">
                    <a:srgbClr val="000000">
                      <a:alpha val="43137"/>
                    </a:srgbClr>
                  </a:outerShdw>
                </a:effectLst>
              </a:rPr>
              <a:t>BUILDING A DYNAMIC QUERY</a:t>
            </a:r>
          </a:p>
        </p:txBody>
      </p:sp>
      <p:cxnSp>
        <p:nvCxnSpPr>
          <p:cNvPr id="4" name="Straight Connector 3">
            <a:extLst>
              <a:ext uri="{FF2B5EF4-FFF2-40B4-BE49-F238E27FC236}">
                <a16:creationId xmlns:a16="http://schemas.microsoft.com/office/drawing/2014/main" id="{A49F7534-C7AD-404B-81EF-AE99B13A92AA}"/>
              </a:ext>
            </a:extLst>
          </p:cNvPr>
          <p:cNvCxnSpPr>
            <a:cxnSpLocks/>
          </p:cNvCxnSpPr>
          <p:nvPr/>
        </p:nvCxnSpPr>
        <p:spPr>
          <a:xfrm>
            <a:off x="0" y="720363"/>
            <a:ext cx="11520488" cy="0"/>
          </a:xfrm>
          <a:prstGeom prst="line">
            <a:avLst/>
          </a:prstGeom>
        </p:spPr>
        <p:style>
          <a:lnRef idx="2">
            <a:schemeClr val="accent1"/>
          </a:lnRef>
          <a:fillRef idx="0">
            <a:schemeClr val="accent1"/>
          </a:fillRef>
          <a:effectRef idx="1">
            <a:schemeClr val="accent1"/>
          </a:effectRef>
          <a:fontRef idx="minor">
            <a:schemeClr val="tx1"/>
          </a:fontRef>
        </p:style>
      </p:cxnSp>
      <p:sp>
        <p:nvSpPr>
          <p:cNvPr id="5" name="TextBox 4">
            <a:extLst>
              <a:ext uri="{FF2B5EF4-FFF2-40B4-BE49-F238E27FC236}">
                <a16:creationId xmlns:a16="http://schemas.microsoft.com/office/drawing/2014/main" id="{0199D363-1022-4F53-BC1F-26C95A453C5F}"/>
              </a:ext>
            </a:extLst>
          </p:cNvPr>
          <p:cNvSpPr txBox="1"/>
          <p:nvPr/>
        </p:nvSpPr>
        <p:spPr>
          <a:xfrm>
            <a:off x="221610" y="737442"/>
            <a:ext cx="11552462" cy="461665"/>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Segoe UI" panose="020B0502040204020203" pitchFamily="34" charset="0"/>
                <a:cs typeface="Segoe UI" panose="020B0502040204020203" pitchFamily="34" charset="0"/>
              </a:rPr>
              <a:t>There are 3 main parts to building a Dynamic SQL Statement</a:t>
            </a:r>
          </a:p>
        </p:txBody>
      </p:sp>
      <p:sp>
        <p:nvSpPr>
          <p:cNvPr id="6" name="TextBox 5">
            <a:extLst>
              <a:ext uri="{FF2B5EF4-FFF2-40B4-BE49-F238E27FC236}">
                <a16:creationId xmlns:a16="http://schemas.microsoft.com/office/drawing/2014/main" id="{9516A0FF-A016-41B3-B36C-6805BD252F0B}"/>
              </a:ext>
            </a:extLst>
          </p:cNvPr>
          <p:cNvSpPr txBox="1"/>
          <p:nvPr/>
        </p:nvSpPr>
        <p:spPr>
          <a:xfrm>
            <a:off x="221610" y="1281881"/>
            <a:ext cx="11552462" cy="830997"/>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Segoe UI" panose="020B0502040204020203" pitchFamily="34" charset="0"/>
                <a:cs typeface="Segoe UI" panose="020B0502040204020203" pitchFamily="34" charset="0"/>
              </a:rPr>
              <a:t>Declare a Variable to hold your Dynamic SQL Statement</a:t>
            </a:r>
          </a:p>
          <a:p>
            <a:pPr marL="800100" lvl="1" indent="-342900">
              <a:buFont typeface="Arial" panose="020B0604020202020204" pitchFamily="34" charset="0"/>
              <a:buChar char="•"/>
            </a:pPr>
            <a:r>
              <a:rPr lang="en-US" sz="2400" dirty="0">
                <a:solidFill>
                  <a:srgbClr val="7030A0"/>
                </a:solidFill>
                <a:latin typeface="Segoe UI" panose="020B0502040204020203" pitchFamily="34" charset="0"/>
                <a:cs typeface="Segoe UI" panose="020B0502040204020203" pitchFamily="34" charset="0"/>
              </a:rPr>
              <a:t>DECLARE @</a:t>
            </a:r>
            <a:r>
              <a:rPr lang="en-US" sz="2400" dirty="0" err="1">
                <a:solidFill>
                  <a:srgbClr val="7030A0"/>
                </a:solidFill>
                <a:latin typeface="Segoe UI" panose="020B0502040204020203" pitchFamily="34" charset="0"/>
                <a:cs typeface="Segoe UI" panose="020B0502040204020203" pitchFamily="34" charset="0"/>
              </a:rPr>
              <a:t>MySQLVariable</a:t>
            </a:r>
            <a:r>
              <a:rPr lang="en-US" sz="2400" dirty="0">
                <a:solidFill>
                  <a:srgbClr val="7030A0"/>
                </a:solidFill>
                <a:latin typeface="Segoe UI" panose="020B0502040204020203" pitchFamily="34" charset="0"/>
                <a:cs typeface="Segoe UI" panose="020B0502040204020203" pitchFamily="34" charset="0"/>
              </a:rPr>
              <a:t> </a:t>
            </a:r>
            <a:r>
              <a:rPr lang="en-US" sz="2400" dirty="0">
                <a:solidFill>
                  <a:srgbClr val="FF0000"/>
                </a:solidFill>
                <a:latin typeface="Segoe UI" panose="020B0502040204020203" pitchFamily="34" charset="0"/>
                <a:cs typeface="Segoe UI" panose="020B0502040204020203" pitchFamily="34" charset="0"/>
              </a:rPr>
              <a:t>NVARCHAR(MAX)</a:t>
            </a:r>
          </a:p>
        </p:txBody>
      </p:sp>
      <p:sp>
        <p:nvSpPr>
          <p:cNvPr id="8" name="Title 3">
            <a:extLst>
              <a:ext uri="{FF2B5EF4-FFF2-40B4-BE49-F238E27FC236}">
                <a16:creationId xmlns:a16="http://schemas.microsoft.com/office/drawing/2014/main" id="{3A0EFEA2-2A85-4335-8AE3-7AA4F6AB24AC}"/>
              </a:ext>
            </a:extLst>
          </p:cNvPr>
          <p:cNvSpPr txBox="1">
            <a:spLocks/>
          </p:cNvSpPr>
          <p:nvPr/>
        </p:nvSpPr>
        <p:spPr>
          <a:xfrm>
            <a:off x="180272" y="2112878"/>
            <a:ext cx="10482263"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sz="2800" b="1" i="1" dirty="0">
                <a:effectLst>
                  <a:outerShdw blurRad="38100" dist="38100" dir="2700000" algn="tl">
                    <a:srgbClr val="000000">
                      <a:alpha val="43137"/>
                    </a:srgbClr>
                  </a:outerShdw>
                </a:effectLst>
              </a:rPr>
              <a:t>WHY USE NVARCHAR?</a:t>
            </a:r>
          </a:p>
        </p:txBody>
      </p:sp>
      <p:sp>
        <p:nvSpPr>
          <p:cNvPr id="9" name="TextBox 8">
            <a:extLst>
              <a:ext uri="{FF2B5EF4-FFF2-40B4-BE49-F238E27FC236}">
                <a16:creationId xmlns:a16="http://schemas.microsoft.com/office/drawing/2014/main" id="{B818459C-DCDC-4BF5-9563-A2597C5709BA}"/>
              </a:ext>
            </a:extLst>
          </p:cNvPr>
          <p:cNvSpPr txBox="1"/>
          <p:nvPr/>
        </p:nvSpPr>
        <p:spPr>
          <a:xfrm>
            <a:off x="221117" y="2648212"/>
            <a:ext cx="11119099" cy="1015663"/>
          </a:xfrm>
          <a:prstGeom prst="rect">
            <a:avLst/>
          </a:prstGeom>
          <a:noFill/>
        </p:spPr>
        <p:txBody>
          <a:bodyPr wrap="square" rtlCol="0">
            <a:spAutoFit/>
          </a:bodyPr>
          <a:lstStyle/>
          <a:p>
            <a:pPr marL="342900" indent="-342900">
              <a:buFont typeface="Arial" panose="020B0604020202020204" pitchFamily="34" charset="0"/>
              <a:buChar char="•"/>
            </a:pPr>
            <a:r>
              <a:rPr lang="en-US" sz="2000" dirty="0">
                <a:latin typeface="Segoe UI" panose="020B0502040204020203" pitchFamily="34" charset="0"/>
                <a:cs typeface="Segoe UI" panose="020B0502040204020203" pitchFamily="34" charset="0"/>
              </a:rPr>
              <a:t>You could use </a:t>
            </a:r>
            <a:r>
              <a:rPr lang="en-US" sz="2000" dirty="0">
                <a:solidFill>
                  <a:srgbClr val="7030A0"/>
                </a:solidFill>
                <a:latin typeface="Segoe UI" panose="020B0502040204020203" pitchFamily="34" charset="0"/>
                <a:cs typeface="Segoe UI" panose="020B0502040204020203" pitchFamily="34" charset="0"/>
              </a:rPr>
              <a:t>VARCHAR</a:t>
            </a:r>
            <a:r>
              <a:rPr lang="en-US" sz="2000" dirty="0">
                <a:latin typeface="Segoe UI" panose="020B0502040204020203" pitchFamily="34" charset="0"/>
                <a:cs typeface="Segoe UI" panose="020B0502040204020203" pitchFamily="34" charset="0"/>
              </a:rPr>
              <a:t>, however, doing so could potentially lead to a lost of data if any extended </a:t>
            </a:r>
            <a:r>
              <a:rPr lang="en-US" sz="2000" dirty="0">
                <a:solidFill>
                  <a:srgbClr val="7030A0"/>
                </a:solidFill>
                <a:latin typeface="Segoe UI" panose="020B0502040204020203" pitchFamily="34" charset="0"/>
                <a:cs typeface="Segoe UI" panose="020B0502040204020203" pitchFamily="34" charset="0"/>
              </a:rPr>
              <a:t>UNICODE</a:t>
            </a:r>
            <a:r>
              <a:rPr lang="en-US" sz="2000" dirty="0">
                <a:latin typeface="Segoe UI" panose="020B0502040204020203" pitchFamily="34" charset="0"/>
                <a:cs typeface="Segoe UI" panose="020B0502040204020203" pitchFamily="34" charset="0"/>
              </a:rPr>
              <a:t> characters are used in the objects you are working with.  Also, you can only use </a:t>
            </a:r>
            <a:r>
              <a:rPr lang="en-US" sz="2000" dirty="0">
                <a:solidFill>
                  <a:srgbClr val="7030A0"/>
                </a:solidFill>
                <a:latin typeface="Segoe UI" panose="020B0502040204020203" pitchFamily="34" charset="0"/>
                <a:cs typeface="Segoe UI" panose="020B0502040204020203" pitchFamily="34" charset="0"/>
              </a:rPr>
              <a:t>VARCHAR</a:t>
            </a:r>
            <a:r>
              <a:rPr lang="en-US" sz="2000" dirty="0">
                <a:latin typeface="Segoe UI" panose="020B0502040204020203" pitchFamily="34" charset="0"/>
                <a:cs typeface="Segoe UI" panose="020B0502040204020203" pitchFamily="34" charset="0"/>
              </a:rPr>
              <a:t> if you use the </a:t>
            </a:r>
            <a:r>
              <a:rPr lang="en-US" sz="2000" dirty="0">
                <a:solidFill>
                  <a:srgbClr val="7030A0"/>
                </a:solidFill>
                <a:latin typeface="Segoe UI" panose="020B0502040204020203" pitchFamily="34" charset="0"/>
                <a:cs typeface="Segoe UI" panose="020B0502040204020203" pitchFamily="34" charset="0"/>
              </a:rPr>
              <a:t>EXEC</a:t>
            </a:r>
            <a:r>
              <a:rPr lang="en-US" sz="2000" dirty="0">
                <a:latin typeface="Segoe UI" panose="020B0502040204020203" pitchFamily="34" charset="0"/>
                <a:cs typeface="Segoe UI" panose="020B0502040204020203" pitchFamily="34" charset="0"/>
              </a:rPr>
              <a:t> (@</a:t>
            </a:r>
            <a:r>
              <a:rPr lang="en-US" sz="2000" dirty="0" err="1">
                <a:latin typeface="Segoe UI" panose="020B0502040204020203" pitchFamily="34" charset="0"/>
                <a:cs typeface="Segoe UI" panose="020B0502040204020203" pitchFamily="34" charset="0"/>
              </a:rPr>
              <a:t>MySQLVariable</a:t>
            </a:r>
            <a:r>
              <a:rPr lang="en-US" sz="2000" dirty="0">
                <a:latin typeface="Segoe UI" panose="020B0502040204020203" pitchFamily="34" charset="0"/>
                <a:cs typeface="Segoe UI" panose="020B0502040204020203" pitchFamily="34" charset="0"/>
              </a:rPr>
              <a:t>) to execute your Dynamic Code. </a:t>
            </a:r>
          </a:p>
        </p:txBody>
      </p:sp>
      <p:sp>
        <p:nvSpPr>
          <p:cNvPr id="10" name="TextBox 9">
            <a:extLst>
              <a:ext uri="{FF2B5EF4-FFF2-40B4-BE49-F238E27FC236}">
                <a16:creationId xmlns:a16="http://schemas.microsoft.com/office/drawing/2014/main" id="{1E820F10-7917-44CA-B512-2D48284D4B91}"/>
              </a:ext>
            </a:extLst>
          </p:cNvPr>
          <p:cNvSpPr txBox="1"/>
          <p:nvPr/>
        </p:nvSpPr>
        <p:spPr>
          <a:xfrm>
            <a:off x="180273" y="3729862"/>
            <a:ext cx="11340216" cy="400110"/>
          </a:xfrm>
          <a:prstGeom prst="rect">
            <a:avLst/>
          </a:prstGeom>
          <a:noFill/>
        </p:spPr>
        <p:txBody>
          <a:bodyPr wrap="square" rtlCol="0">
            <a:spAutoFit/>
          </a:bodyPr>
          <a:lstStyle/>
          <a:p>
            <a:pPr marL="342900" indent="-342900">
              <a:buFont typeface="Arial" panose="020B0604020202020204" pitchFamily="34" charset="0"/>
              <a:buChar char="•"/>
            </a:pPr>
            <a:r>
              <a:rPr lang="en-US" sz="2000" b="1" i="1" dirty="0">
                <a:solidFill>
                  <a:srgbClr val="FF0000"/>
                </a:solidFill>
                <a:latin typeface="Segoe UI" panose="020B0502040204020203" pitchFamily="34" charset="0"/>
                <a:cs typeface="Segoe UI" panose="020B0502040204020203" pitchFamily="34" charset="0"/>
              </a:rPr>
              <a:t>FOR </a:t>
            </a:r>
            <a:r>
              <a:rPr lang="en-US" sz="2000" b="1" i="1">
                <a:solidFill>
                  <a:srgbClr val="FF0000"/>
                </a:solidFill>
                <a:latin typeface="Segoe UI" panose="020B0502040204020203" pitchFamily="34" charset="0"/>
                <a:cs typeface="Segoe UI" panose="020B0502040204020203" pitchFamily="34" charset="0"/>
              </a:rPr>
              <a:t>CONSISTENCY &amp; </a:t>
            </a:r>
            <a:r>
              <a:rPr lang="en-US" sz="2000" b="1" i="1" dirty="0">
                <a:solidFill>
                  <a:srgbClr val="FF0000"/>
                </a:solidFill>
                <a:latin typeface="Segoe UI" panose="020B0502040204020203" pitchFamily="34" charset="0"/>
                <a:cs typeface="Segoe UI" panose="020B0502040204020203" pitchFamily="34" charset="0"/>
              </a:rPr>
              <a:t>SECURITY USE SP_EXECUTESQL &amp; NVARCHAR</a:t>
            </a:r>
          </a:p>
        </p:txBody>
      </p:sp>
      <p:sp>
        <p:nvSpPr>
          <p:cNvPr id="11" name="TextBox 10">
            <a:extLst>
              <a:ext uri="{FF2B5EF4-FFF2-40B4-BE49-F238E27FC236}">
                <a16:creationId xmlns:a16="http://schemas.microsoft.com/office/drawing/2014/main" id="{5A7D4EED-E748-46D2-8BDC-2B2912969D36}"/>
              </a:ext>
            </a:extLst>
          </p:cNvPr>
          <p:cNvSpPr txBox="1"/>
          <p:nvPr/>
        </p:nvSpPr>
        <p:spPr>
          <a:xfrm>
            <a:off x="162093" y="4148525"/>
            <a:ext cx="11237145" cy="1200329"/>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Segoe UI" panose="020B0502040204020203" pitchFamily="34" charset="0"/>
                <a:cs typeface="Segoe UI" panose="020B0502040204020203" pitchFamily="34" charset="0"/>
              </a:rPr>
              <a:t>Build the Dynamic SQL Command string and store it in the variable you just created:</a:t>
            </a:r>
          </a:p>
          <a:p>
            <a:pPr marL="800100" lvl="1" indent="-342900">
              <a:buFont typeface="Arial" panose="020B0604020202020204" pitchFamily="34" charset="0"/>
              <a:buChar char="•"/>
            </a:pPr>
            <a:r>
              <a:rPr lang="en-US" sz="2400" dirty="0">
                <a:latin typeface="Segoe UI" panose="020B0502040204020203" pitchFamily="34" charset="0"/>
                <a:cs typeface="Segoe UI" panose="020B0502040204020203" pitchFamily="34" charset="0"/>
              </a:rPr>
              <a:t>SET @</a:t>
            </a:r>
            <a:r>
              <a:rPr lang="en-US" sz="2400" dirty="0" err="1">
                <a:latin typeface="Segoe UI" panose="020B0502040204020203" pitchFamily="34" charset="0"/>
                <a:cs typeface="Segoe UI" panose="020B0502040204020203" pitchFamily="34" charset="0"/>
              </a:rPr>
              <a:t>MySQLVariable</a:t>
            </a:r>
            <a:r>
              <a:rPr lang="en-US" sz="2400" dirty="0">
                <a:latin typeface="Segoe UI" panose="020B0502040204020203" pitchFamily="34" charset="0"/>
                <a:cs typeface="Segoe UI" panose="020B0502040204020203" pitchFamily="34" charset="0"/>
              </a:rPr>
              <a:t> = </a:t>
            </a:r>
            <a:r>
              <a:rPr lang="en-US" sz="2400" dirty="0">
                <a:solidFill>
                  <a:srgbClr val="FF0000"/>
                </a:solidFill>
                <a:latin typeface="Segoe UI" panose="020B0502040204020203" pitchFamily="34" charset="0"/>
                <a:cs typeface="Segoe UI" panose="020B0502040204020203" pitchFamily="34" charset="0"/>
              </a:rPr>
              <a:t>N’SELECT </a:t>
            </a:r>
            <a:r>
              <a:rPr lang="en-US" sz="2400" dirty="0" err="1">
                <a:solidFill>
                  <a:srgbClr val="FF0000"/>
                </a:solidFill>
                <a:latin typeface="Segoe UI" panose="020B0502040204020203" pitchFamily="34" charset="0"/>
                <a:cs typeface="Segoe UI" panose="020B0502040204020203" pitchFamily="34" charset="0"/>
              </a:rPr>
              <a:t>e.MyName</a:t>
            </a:r>
            <a:r>
              <a:rPr lang="en-US" sz="2400" dirty="0">
                <a:solidFill>
                  <a:srgbClr val="FF0000"/>
                </a:solidFill>
                <a:latin typeface="Segoe UI" panose="020B0502040204020203" pitchFamily="34" charset="0"/>
                <a:cs typeface="Segoe UI" panose="020B0502040204020203" pitchFamily="34" charset="0"/>
              </a:rPr>
              <a:t> FROM </a:t>
            </a:r>
            <a:r>
              <a:rPr lang="en-US" sz="2400" dirty="0" err="1">
                <a:solidFill>
                  <a:srgbClr val="FF0000"/>
                </a:solidFill>
                <a:latin typeface="Segoe UI" panose="020B0502040204020203" pitchFamily="34" charset="0"/>
                <a:cs typeface="Segoe UI" panose="020B0502040204020203" pitchFamily="34" charset="0"/>
              </a:rPr>
              <a:t>dbo.MyTable</a:t>
            </a:r>
            <a:r>
              <a:rPr lang="en-US" sz="2400" dirty="0">
                <a:solidFill>
                  <a:srgbClr val="FF0000"/>
                </a:solidFill>
                <a:latin typeface="Segoe UI" panose="020B0502040204020203" pitchFamily="34" charset="0"/>
                <a:cs typeface="Segoe UI" panose="020B0502040204020203" pitchFamily="34" charset="0"/>
              </a:rPr>
              <a:t> e’</a:t>
            </a:r>
          </a:p>
        </p:txBody>
      </p:sp>
      <p:sp>
        <p:nvSpPr>
          <p:cNvPr id="12" name="TextBox 11">
            <a:extLst>
              <a:ext uri="{FF2B5EF4-FFF2-40B4-BE49-F238E27FC236}">
                <a16:creationId xmlns:a16="http://schemas.microsoft.com/office/drawing/2014/main" id="{E1AFC22C-9C03-4E95-843B-49E3A24FD9E6}"/>
              </a:ext>
            </a:extLst>
          </p:cNvPr>
          <p:cNvSpPr txBox="1"/>
          <p:nvPr/>
        </p:nvSpPr>
        <p:spPr>
          <a:xfrm>
            <a:off x="180272" y="5280859"/>
            <a:ext cx="11552462" cy="830997"/>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Segoe UI" panose="020B0502040204020203" pitchFamily="34" charset="0"/>
                <a:cs typeface="Segoe UI" panose="020B0502040204020203" pitchFamily="34" charset="0"/>
              </a:rPr>
              <a:t>The final step to building your Dynamic Query – Execute the Code</a:t>
            </a:r>
          </a:p>
          <a:p>
            <a:pPr marL="800100" lvl="1" indent="-342900">
              <a:buFont typeface="Arial" panose="020B0604020202020204" pitchFamily="34" charset="0"/>
              <a:buChar char="•"/>
            </a:pPr>
            <a:r>
              <a:rPr lang="en-US" sz="2400" dirty="0">
                <a:latin typeface="Segoe UI" panose="020B0502040204020203" pitchFamily="34" charset="0"/>
                <a:cs typeface="Segoe UI" panose="020B0502040204020203" pitchFamily="34" charset="0"/>
              </a:rPr>
              <a:t>EXEC </a:t>
            </a:r>
            <a:r>
              <a:rPr lang="en-US" sz="2400" dirty="0" err="1">
                <a:solidFill>
                  <a:srgbClr val="7030A0"/>
                </a:solidFill>
                <a:latin typeface="Segoe UI" panose="020B0502040204020203" pitchFamily="34" charset="0"/>
                <a:cs typeface="Segoe UI" panose="020B0502040204020203" pitchFamily="34" charset="0"/>
              </a:rPr>
              <a:t>sp_ExecuteSQL</a:t>
            </a:r>
            <a:r>
              <a:rPr lang="en-US" sz="2400" dirty="0">
                <a:solidFill>
                  <a:srgbClr val="7030A0"/>
                </a:solidFill>
                <a:latin typeface="Segoe UI" panose="020B0502040204020203" pitchFamily="34" charset="0"/>
                <a:cs typeface="Segoe UI" panose="020B0502040204020203" pitchFamily="34" charset="0"/>
              </a:rPr>
              <a:t> </a:t>
            </a:r>
            <a:r>
              <a:rPr lang="en-US" sz="2400" dirty="0">
                <a:latin typeface="Segoe UI" panose="020B0502040204020203" pitchFamily="34" charset="0"/>
                <a:cs typeface="Segoe UI" panose="020B0502040204020203" pitchFamily="34" charset="0"/>
              </a:rPr>
              <a:t>@</a:t>
            </a:r>
            <a:r>
              <a:rPr lang="en-US" sz="2400" dirty="0" err="1">
                <a:latin typeface="Segoe UI" panose="020B0502040204020203" pitchFamily="34" charset="0"/>
                <a:cs typeface="Segoe UI" panose="020B0502040204020203" pitchFamily="34" charset="0"/>
              </a:rPr>
              <a:t>MySQLVariable</a:t>
            </a:r>
            <a:endParaRPr lang="en-US" sz="2400" dirty="0">
              <a:latin typeface="Segoe UI" panose="020B0502040204020203" pitchFamily="34" charset="0"/>
              <a:cs typeface="Segoe UI" panose="020B0502040204020203" pitchFamily="34" charset="0"/>
            </a:endParaRPr>
          </a:p>
        </p:txBody>
      </p:sp>
      <p:sp>
        <p:nvSpPr>
          <p:cNvPr id="13" name="TextBox 12">
            <a:extLst>
              <a:ext uri="{FF2B5EF4-FFF2-40B4-BE49-F238E27FC236}">
                <a16:creationId xmlns:a16="http://schemas.microsoft.com/office/drawing/2014/main" id="{52C1AD61-02CB-4354-88B7-3ABDC1F06F57}"/>
              </a:ext>
            </a:extLst>
          </p:cNvPr>
          <p:cNvSpPr txBox="1"/>
          <p:nvPr/>
        </p:nvSpPr>
        <p:spPr>
          <a:xfrm>
            <a:off x="4181237" y="4877930"/>
            <a:ext cx="370305" cy="461665"/>
          </a:xfrm>
          <a:prstGeom prst="rect">
            <a:avLst/>
          </a:prstGeom>
          <a:noFill/>
        </p:spPr>
        <p:txBody>
          <a:bodyPr wrap="square" rtlCol="0">
            <a:spAutoFit/>
          </a:bodyPr>
          <a:lstStyle/>
          <a:p>
            <a:r>
              <a:rPr lang="en-US" sz="2400" b="1" dirty="0">
                <a:solidFill>
                  <a:srgbClr val="FF0000"/>
                </a:solidFill>
                <a:highlight>
                  <a:srgbClr val="FFFF00"/>
                </a:highlight>
                <a:latin typeface="Segoe UI" panose="020B0502040204020203" pitchFamily="34" charset="0"/>
                <a:cs typeface="Segoe UI" panose="020B0502040204020203" pitchFamily="34" charset="0"/>
              </a:rPr>
              <a:t>N</a:t>
            </a:r>
          </a:p>
        </p:txBody>
      </p:sp>
    </p:spTree>
    <p:extLst>
      <p:ext uri="{BB962C8B-B14F-4D97-AF65-F5344CB8AC3E}">
        <p14:creationId xmlns:p14="http://schemas.microsoft.com/office/powerpoint/2010/main" val="1909615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8C39B33C-2C08-4B5B-A756-19CB68A856E4}"/>
              </a:ext>
            </a:extLst>
          </p:cNvPr>
          <p:cNvCxnSpPr>
            <a:cxnSpLocks/>
          </p:cNvCxnSpPr>
          <p:nvPr/>
        </p:nvCxnSpPr>
        <p:spPr>
          <a:xfrm>
            <a:off x="0" y="720363"/>
            <a:ext cx="11520488" cy="0"/>
          </a:xfrm>
          <a:prstGeom prst="line">
            <a:avLst/>
          </a:prstGeom>
        </p:spPr>
        <p:style>
          <a:lnRef idx="2">
            <a:schemeClr val="accent1"/>
          </a:lnRef>
          <a:fillRef idx="0">
            <a:schemeClr val="accent1"/>
          </a:fillRef>
          <a:effectRef idx="1">
            <a:schemeClr val="accent1"/>
          </a:effectRef>
          <a:fontRef idx="minor">
            <a:schemeClr val="tx1"/>
          </a:fontRef>
        </p:style>
      </p:cxnSp>
      <p:sp>
        <p:nvSpPr>
          <p:cNvPr id="5" name="Title 3">
            <a:extLst>
              <a:ext uri="{FF2B5EF4-FFF2-40B4-BE49-F238E27FC236}">
                <a16:creationId xmlns:a16="http://schemas.microsoft.com/office/drawing/2014/main" id="{58A4C2CB-7572-4477-AD49-E429112A914A}"/>
              </a:ext>
            </a:extLst>
          </p:cNvPr>
          <p:cNvSpPr txBox="1">
            <a:spLocks/>
          </p:cNvSpPr>
          <p:nvPr/>
        </p:nvSpPr>
        <p:spPr>
          <a:xfrm>
            <a:off x="0" y="363"/>
            <a:ext cx="11520488" cy="720000"/>
          </a:xfrm>
          <a:prstGeom prst="rect">
            <a:avLst/>
          </a:prstGeom>
        </p:spPr>
        <p:style>
          <a:lnRef idx="1">
            <a:schemeClr val="accent2"/>
          </a:lnRef>
          <a:fillRef idx="2">
            <a:schemeClr val="accent2"/>
          </a:fillRef>
          <a:effectRef idx="1">
            <a:schemeClr val="accent2"/>
          </a:effectRef>
          <a:fontRef idx="minor">
            <a:schemeClr val="dk1"/>
          </a:fontRef>
        </p:style>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b="1" dirty="0">
                <a:effectLst>
                  <a:outerShdw blurRad="38100" dist="38100" dir="2700000" algn="tl">
                    <a:srgbClr val="000000">
                      <a:alpha val="43137"/>
                    </a:srgbClr>
                  </a:outerShdw>
                </a:effectLst>
              </a:rPr>
              <a:t>POP QUIZ TIME!</a:t>
            </a:r>
          </a:p>
        </p:txBody>
      </p:sp>
      <p:sp>
        <p:nvSpPr>
          <p:cNvPr id="6" name="TextBox 5">
            <a:extLst>
              <a:ext uri="{FF2B5EF4-FFF2-40B4-BE49-F238E27FC236}">
                <a16:creationId xmlns:a16="http://schemas.microsoft.com/office/drawing/2014/main" id="{AFC157F3-DDF2-4A89-93D0-38D0BA22A52F}"/>
              </a:ext>
            </a:extLst>
          </p:cNvPr>
          <p:cNvSpPr txBox="1"/>
          <p:nvPr/>
        </p:nvSpPr>
        <p:spPr>
          <a:xfrm>
            <a:off x="221610" y="943419"/>
            <a:ext cx="11179029" cy="830997"/>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Segoe UI" panose="020B0502040204020203" pitchFamily="34" charset="0"/>
                <a:cs typeface="Segoe UI" panose="020B0502040204020203" pitchFamily="34" charset="0"/>
              </a:rPr>
              <a:t>In the previous slide, we created the following statement:</a:t>
            </a:r>
          </a:p>
          <a:p>
            <a:pPr marL="800100" lvl="1" indent="-342900">
              <a:buFont typeface="Arial" panose="020B0604020202020204" pitchFamily="34" charset="0"/>
              <a:buChar char="•"/>
            </a:pPr>
            <a:r>
              <a:rPr lang="en-US" sz="2400" dirty="0">
                <a:latin typeface="Segoe UI" panose="020B0502040204020203" pitchFamily="34" charset="0"/>
                <a:cs typeface="Segoe UI" panose="020B0502040204020203" pitchFamily="34" charset="0"/>
              </a:rPr>
              <a:t>We did the statement that said, </a:t>
            </a:r>
            <a:r>
              <a:rPr lang="en-US" sz="2400" dirty="0">
                <a:solidFill>
                  <a:srgbClr val="FF0000"/>
                </a:solidFill>
                <a:latin typeface="Segoe UI" panose="020B0502040204020203" pitchFamily="34" charset="0"/>
                <a:cs typeface="Segoe UI" panose="020B0502040204020203" pitchFamily="34" charset="0"/>
              </a:rPr>
              <a:t>N’SELECT </a:t>
            </a:r>
            <a:r>
              <a:rPr lang="en-US" sz="2400" dirty="0" err="1">
                <a:solidFill>
                  <a:srgbClr val="FF0000"/>
                </a:solidFill>
                <a:latin typeface="Segoe UI" panose="020B0502040204020203" pitchFamily="34" charset="0"/>
                <a:cs typeface="Segoe UI" panose="020B0502040204020203" pitchFamily="34" charset="0"/>
              </a:rPr>
              <a:t>e.MyName</a:t>
            </a:r>
            <a:r>
              <a:rPr lang="en-US" sz="2400" dirty="0">
                <a:solidFill>
                  <a:srgbClr val="FF0000"/>
                </a:solidFill>
                <a:latin typeface="Segoe UI" panose="020B0502040204020203" pitchFamily="34" charset="0"/>
                <a:cs typeface="Segoe UI" panose="020B0502040204020203" pitchFamily="34" charset="0"/>
              </a:rPr>
              <a:t> FROM </a:t>
            </a:r>
            <a:r>
              <a:rPr lang="en-US" sz="2400" dirty="0" err="1">
                <a:solidFill>
                  <a:srgbClr val="FF0000"/>
                </a:solidFill>
                <a:latin typeface="Segoe UI" panose="020B0502040204020203" pitchFamily="34" charset="0"/>
                <a:cs typeface="Segoe UI" panose="020B0502040204020203" pitchFamily="34" charset="0"/>
              </a:rPr>
              <a:t>dbo.MyTable</a:t>
            </a:r>
            <a:r>
              <a:rPr lang="en-US" sz="2400" dirty="0">
                <a:solidFill>
                  <a:srgbClr val="FF0000"/>
                </a:solidFill>
                <a:latin typeface="Segoe UI" panose="020B0502040204020203" pitchFamily="34" charset="0"/>
                <a:cs typeface="Segoe UI" panose="020B0502040204020203" pitchFamily="34" charset="0"/>
              </a:rPr>
              <a:t> e’</a:t>
            </a:r>
          </a:p>
        </p:txBody>
      </p:sp>
      <p:sp>
        <p:nvSpPr>
          <p:cNvPr id="7" name="TextBox 6">
            <a:extLst>
              <a:ext uri="{FF2B5EF4-FFF2-40B4-BE49-F238E27FC236}">
                <a16:creationId xmlns:a16="http://schemas.microsoft.com/office/drawing/2014/main" id="{49385D7D-0808-484D-8FB0-B3F229BAB839}"/>
              </a:ext>
            </a:extLst>
          </p:cNvPr>
          <p:cNvSpPr txBox="1"/>
          <p:nvPr/>
        </p:nvSpPr>
        <p:spPr>
          <a:xfrm>
            <a:off x="-2" y="2316757"/>
            <a:ext cx="11520489" cy="923330"/>
          </a:xfrm>
          <a:prstGeom prst="rect">
            <a:avLst/>
          </a:prstGeom>
          <a:noFill/>
        </p:spPr>
        <p:txBody>
          <a:bodyPr wrap="square" rtlCol="0">
            <a:spAutoFit/>
          </a:bodyPr>
          <a:lstStyle/>
          <a:p>
            <a:pPr algn="ctr"/>
            <a:r>
              <a:rPr lang="en-US" sz="5400" b="1" dirty="0">
                <a:solidFill>
                  <a:schemeClr val="tx1">
                    <a:lumMod val="50000"/>
                  </a:schemeClr>
                </a:solidFill>
                <a:effectLst>
                  <a:outerShdw blurRad="38100" dist="38100" dir="2700000" algn="tl">
                    <a:srgbClr val="000000">
                      <a:alpha val="43137"/>
                    </a:srgbClr>
                  </a:outerShdw>
                </a:effectLst>
                <a:latin typeface="Segoe UI" panose="020B0502040204020203" pitchFamily="34" charset="0"/>
                <a:cs typeface="Segoe UI" panose="020B0502040204020203" pitchFamily="34" charset="0"/>
              </a:rPr>
              <a:t>WHAT DOES THE </a:t>
            </a:r>
            <a:r>
              <a:rPr lang="en-US" sz="5400" b="1" dirty="0">
                <a:solidFill>
                  <a:schemeClr val="tx1">
                    <a:lumMod val="50000"/>
                  </a:schemeClr>
                </a:solidFill>
                <a:effectLst>
                  <a:outerShdw blurRad="38100" dist="38100" dir="2700000" algn="tl">
                    <a:srgbClr val="000000">
                      <a:alpha val="43137"/>
                    </a:srgbClr>
                  </a:outerShdw>
                </a:effectLst>
                <a:highlight>
                  <a:srgbClr val="FFFF00"/>
                </a:highlight>
                <a:latin typeface="Segoe UI" panose="020B0502040204020203" pitchFamily="34" charset="0"/>
                <a:cs typeface="Segoe UI" panose="020B0502040204020203" pitchFamily="34" charset="0"/>
              </a:rPr>
              <a:t>N</a:t>
            </a:r>
            <a:r>
              <a:rPr lang="en-US" sz="5400" b="1" dirty="0">
                <a:solidFill>
                  <a:schemeClr val="tx1">
                    <a:lumMod val="50000"/>
                  </a:schemeClr>
                </a:solidFill>
                <a:effectLst>
                  <a:outerShdw blurRad="38100" dist="38100" dir="2700000" algn="tl">
                    <a:srgbClr val="000000">
                      <a:alpha val="43137"/>
                    </a:srgbClr>
                  </a:outerShdw>
                </a:effectLst>
                <a:latin typeface="Segoe UI" panose="020B0502040204020203" pitchFamily="34" charset="0"/>
                <a:cs typeface="Segoe UI" panose="020B0502040204020203" pitchFamily="34" charset="0"/>
              </a:rPr>
              <a:t> MEAN?</a:t>
            </a:r>
          </a:p>
        </p:txBody>
      </p:sp>
      <p:sp>
        <p:nvSpPr>
          <p:cNvPr id="8" name="Rectangle 7">
            <a:extLst>
              <a:ext uri="{FF2B5EF4-FFF2-40B4-BE49-F238E27FC236}">
                <a16:creationId xmlns:a16="http://schemas.microsoft.com/office/drawing/2014/main" id="{729D278F-09FC-47CC-B600-317D50BC0FFC}"/>
              </a:ext>
            </a:extLst>
          </p:cNvPr>
          <p:cNvSpPr/>
          <p:nvPr/>
        </p:nvSpPr>
        <p:spPr>
          <a:xfrm>
            <a:off x="0" y="4020509"/>
            <a:ext cx="11520487" cy="923330"/>
          </a:xfrm>
          <a:prstGeom prst="rect">
            <a:avLst/>
          </a:prstGeom>
          <a:noFill/>
        </p:spPr>
        <p:txBody>
          <a:bodyPr wrap="square" lIns="91440" tIns="45720" rIns="91440" bIns="45720">
            <a:spAutoFit/>
          </a:bodyPr>
          <a:lstStyle/>
          <a:p>
            <a:pPr algn="ctr"/>
            <a:r>
              <a:rPr lang="en-US" sz="5400" b="1" dirty="0">
                <a:ln w="12700">
                  <a:solidFill>
                    <a:srgbClr val="FF0000"/>
                  </a:solidFill>
                  <a:prstDash val="solid"/>
                </a:ln>
                <a:pattFill prst="dkUpDiag">
                  <a:fgClr>
                    <a:schemeClr val="tx2"/>
                  </a:fgClr>
                  <a:bgClr>
                    <a:schemeClr val="tx2">
                      <a:lumMod val="20000"/>
                      <a:lumOff val="80000"/>
                    </a:schemeClr>
                  </a:bgClr>
                </a:pattFill>
                <a:effectLst>
                  <a:glow rad="101600">
                    <a:schemeClr val="accent1">
                      <a:satMod val="175000"/>
                      <a:alpha val="40000"/>
                    </a:schemeClr>
                  </a:glow>
                  <a:outerShdw dist="38100" dir="2640000" algn="bl" rotWithShape="0">
                    <a:schemeClr val="tx2">
                      <a:lumMod val="75000"/>
                    </a:schemeClr>
                  </a:outerShdw>
                </a:effectLst>
                <a:latin typeface="Segoe UI" panose="020B0502040204020203" pitchFamily="34" charset="0"/>
                <a:cs typeface="Segoe UI" panose="020B0502040204020203" pitchFamily="34" charset="0"/>
              </a:rPr>
              <a:t>National Language Character Set</a:t>
            </a:r>
            <a:endParaRPr lang="en-US" sz="5400" b="1" dirty="0">
              <a:ln w="12700">
                <a:solidFill>
                  <a:srgbClr val="FF0000"/>
                </a:solidFill>
                <a:prstDash val="solid"/>
              </a:ln>
              <a:pattFill prst="dkUpDiag">
                <a:fgClr>
                  <a:schemeClr val="tx2"/>
                </a:fgClr>
                <a:bgClr>
                  <a:schemeClr val="tx2">
                    <a:lumMod val="20000"/>
                    <a:lumOff val="80000"/>
                  </a:schemeClr>
                </a:bgClr>
              </a:pattFill>
              <a:effectLst>
                <a:glow rad="101600">
                  <a:schemeClr val="accent1">
                    <a:satMod val="175000"/>
                    <a:alpha val="40000"/>
                  </a:schemeClr>
                </a:glow>
                <a:outerShdw dist="38100" dir="2640000" algn="bl" rotWithShape="0">
                  <a:schemeClr val="tx2">
                    <a:lumMod val="75000"/>
                  </a:schemeClr>
                </a:outerShdw>
              </a:effectLst>
            </a:endParaRPr>
          </a:p>
        </p:txBody>
      </p:sp>
    </p:spTree>
    <p:extLst>
      <p:ext uri="{BB962C8B-B14F-4D97-AF65-F5344CB8AC3E}">
        <p14:creationId xmlns:p14="http://schemas.microsoft.com/office/powerpoint/2010/main" val="38638391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7D3E6DBB-A68A-49CD-AF5E-E19E665853DA}"/>
              </a:ext>
            </a:extLst>
          </p:cNvPr>
          <p:cNvSpPr txBox="1">
            <a:spLocks/>
          </p:cNvSpPr>
          <p:nvPr/>
        </p:nvSpPr>
        <p:spPr>
          <a:xfrm>
            <a:off x="0" y="363"/>
            <a:ext cx="11520488"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b="1" dirty="0">
                <a:effectLst>
                  <a:outerShdw blurRad="38100" dist="38100" dir="2700000" algn="tl">
                    <a:srgbClr val="000000">
                      <a:alpha val="43137"/>
                    </a:srgbClr>
                  </a:outerShdw>
                </a:effectLst>
              </a:rPr>
              <a:t>BUILDING A DYNAMIC TABLE</a:t>
            </a:r>
          </a:p>
        </p:txBody>
      </p:sp>
      <p:cxnSp>
        <p:nvCxnSpPr>
          <p:cNvPr id="4" name="Straight Connector 3">
            <a:extLst>
              <a:ext uri="{FF2B5EF4-FFF2-40B4-BE49-F238E27FC236}">
                <a16:creationId xmlns:a16="http://schemas.microsoft.com/office/drawing/2014/main" id="{1EFFA617-0AD5-4F8C-A9DA-7BE198670442}"/>
              </a:ext>
            </a:extLst>
          </p:cNvPr>
          <p:cNvCxnSpPr>
            <a:cxnSpLocks/>
          </p:cNvCxnSpPr>
          <p:nvPr/>
        </p:nvCxnSpPr>
        <p:spPr>
          <a:xfrm>
            <a:off x="0" y="720363"/>
            <a:ext cx="11520488" cy="0"/>
          </a:xfrm>
          <a:prstGeom prst="line">
            <a:avLst/>
          </a:prstGeom>
        </p:spPr>
        <p:style>
          <a:lnRef idx="2">
            <a:schemeClr val="accent1"/>
          </a:lnRef>
          <a:fillRef idx="0">
            <a:schemeClr val="accent1"/>
          </a:fillRef>
          <a:effectRef idx="1">
            <a:schemeClr val="accent1"/>
          </a:effectRef>
          <a:fontRef idx="minor">
            <a:schemeClr val="tx1"/>
          </a:fontRef>
        </p:style>
      </p:cxnSp>
      <p:sp>
        <p:nvSpPr>
          <p:cNvPr id="5" name="TextBox 4">
            <a:extLst>
              <a:ext uri="{FF2B5EF4-FFF2-40B4-BE49-F238E27FC236}">
                <a16:creationId xmlns:a16="http://schemas.microsoft.com/office/drawing/2014/main" id="{4EB1554C-CCBD-458B-8815-22FAC821B7C0}"/>
              </a:ext>
            </a:extLst>
          </p:cNvPr>
          <p:cNvSpPr txBox="1"/>
          <p:nvPr/>
        </p:nvSpPr>
        <p:spPr>
          <a:xfrm>
            <a:off x="221610" y="809196"/>
            <a:ext cx="11552462" cy="461665"/>
          </a:xfrm>
          <a:prstGeom prst="rect">
            <a:avLst/>
          </a:prstGeom>
          <a:noFill/>
        </p:spPr>
        <p:txBody>
          <a:bodyPr wrap="square" rtlCol="0">
            <a:spAutoFit/>
          </a:bodyPr>
          <a:lstStyle/>
          <a:p>
            <a:r>
              <a:rPr lang="en-US" sz="2400" dirty="0">
                <a:latin typeface="Segoe UI" panose="020B0502040204020203" pitchFamily="34" charset="0"/>
                <a:cs typeface="Segoe UI" panose="020B0502040204020203" pitchFamily="34" charset="0"/>
              </a:rPr>
              <a:t>We have all built a normal SQL Temp Table</a:t>
            </a:r>
          </a:p>
        </p:txBody>
      </p:sp>
      <p:sp>
        <p:nvSpPr>
          <p:cNvPr id="6" name="TextBox 5">
            <a:extLst>
              <a:ext uri="{FF2B5EF4-FFF2-40B4-BE49-F238E27FC236}">
                <a16:creationId xmlns:a16="http://schemas.microsoft.com/office/drawing/2014/main" id="{39A884DE-807B-4431-9BA7-B00D8844A16E}"/>
              </a:ext>
            </a:extLst>
          </p:cNvPr>
          <p:cNvSpPr txBox="1"/>
          <p:nvPr/>
        </p:nvSpPr>
        <p:spPr>
          <a:xfrm>
            <a:off x="221610" y="1408619"/>
            <a:ext cx="11552462" cy="1938992"/>
          </a:xfrm>
          <a:prstGeom prst="rect">
            <a:avLst/>
          </a:prstGeom>
          <a:noFill/>
        </p:spPr>
        <p:txBody>
          <a:bodyPr wrap="square" rtlCol="0">
            <a:spAutoFit/>
          </a:bodyPr>
          <a:lstStyle/>
          <a:p>
            <a:r>
              <a:rPr lang="en-US" sz="2400" dirty="0">
                <a:latin typeface="Segoe UI" panose="020B0502040204020203" pitchFamily="34" charset="0"/>
                <a:cs typeface="Segoe UI" panose="020B0502040204020203" pitchFamily="34" charset="0"/>
              </a:rPr>
              <a:t>CREATE TABLE #</a:t>
            </a:r>
            <a:r>
              <a:rPr lang="en-US" sz="2400" dirty="0" err="1">
                <a:latin typeface="Segoe UI" panose="020B0502040204020203" pitchFamily="34" charset="0"/>
                <a:cs typeface="Segoe UI" panose="020B0502040204020203" pitchFamily="34" charset="0"/>
              </a:rPr>
              <a:t>MySQLDemo</a:t>
            </a:r>
            <a:endParaRPr lang="en-US" sz="2400" dirty="0">
              <a:latin typeface="Segoe UI" panose="020B0502040204020203" pitchFamily="34" charset="0"/>
              <a:cs typeface="Segoe UI" panose="020B0502040204020203" pitchFamily="34" charset="0"/>
            </a:endParaRPr>
          </a:p>
          <a:p>
            <a:r>
              <a:rPr lang="en-US" sz="2400" dirty="0">
                <a:latin typeface="Segoe UI" panose="020B0502040204020203" pitchFamily="34" charset="0"/>
                <a:cs typeface="Segoe UI" panose="020B0502040204020203" pitchFamily="34" charset="0"/>
              </a:rPr>
              <a:t>	(</a:t>
            </a:r>
          </a:p>
          <a:p>
            <a:r>
              <a:rPr lang="en-US" sz="2400" dirty="0">
                <a:latin typeface="Segoe UI" panose="020B0502040204020203" pitchFamily="34" charset="0"/>
                <a:cs typeface="Segoe UI" panose="020B0502040204020203" pitchFamily="34" charset="0"/>
              </a:rPr>
              <a:t>		ID INT IDENTITY(1,1) NOT NULL, Column1 VARCHAR(20), </a:t>
            </a:r>
          </a:p>
          <a:p>
            <a:r>
              <a:rPr lang="en-US" sz="2400" dirty="0">
                <a:latin typeface="Segoe UI" panose="020B0502040204020203" pitchFamily="34" charset="0"/>
                <a:cs typeface="Segoe UI" panose="020B0502040204020203" pitchFamily="34" charset="0"/>
              </a:rPr>
              <a:t>		Column2 VARCHAR(20), Column3 VARCHAR(20)</a:t>
            </a:r>
          </a:p>
          <a:p>
            <a:r>
              <a:rPr lang="en-US" sz="2400" dirty="0">
                <a:latin typeface="Segoe UI" panose="020B0502040204020203" pitchFamily="34" charset="0"/>
                <a:cs typeface="Segoe UI" panose="020B0502040204020203" pitchFamily="34" charset="0"/>
              </a:rPr>
              <a:t>	)</a:t>
            </a:r>
          </a:p>
        </p:txBody>
      </p:sp>
      <p:sp>
        <p:nvSpPr>
          <p:cNvPr id="8" name="Title 3">
            <a:extLst>
              <a:ext uri="{FF2B5EF4-FFF2-40B4-BE49-F238E27FC236}">
                <a16:creationId xmlns:a16="http://schemas.microsoft.com/office/drawing/2014/main" id="{B4D5896A-D0F6-42BA-9BCD-9D6517564B05}"/>
              </a:ext>
            </a:extLst>
          </p:cNvPr>
          <p:cNvSpPr txBox="1">
            <a:spLocks/>
          </p:cNvSpPr>
          <p:nvPr/>
        </p:nvSpPr>
        <p:spPr>
          <a:xfrm>
            <a:off x="231337" y="3347610"/>
            <a:ext cx="10482263"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sz="3600" b="1" i="1" dirty="0">
                <a:effectLst>
                  <a:outerShdw blurRad="38100" dist="38100" dir="2700000" algn="tl">
                    <a:srgbClr val="000000">
                      <a:alpha val="43137"/>
                    </a:srgbClr>
                  </a:outerShdw>
                </a:effectLst>
              </a:rPr>
              <a:t>HOW TO ESCAPE THE BORING TABLE BLUES!</a:t>
            </a:r>
          </a:p>
        </p:txBody>
      </p:sp>
      <p:sp>
        <p:nvSpPr>
          <p:cNvPr id="9" name="TextBox 8">
            <a:extLst>
              <a:ext uri="{FF2B5EF4-FFF2-40B4-BE49-F238E27FC236}">
                <a16:creationId xmlns:a16="http://schemas.microsoft.com/office/drawing/2014/main" id="{FDDA177F-CE6C-433D-AF46-0AAE3BF58E39}"/>
              </a:ext>
            </a:extLst>
          </p:cNvPr>
          <p:cNvSpPr txBox="1"/>
          <p:nvPr/>
        </p:nvSpPr>
        <p:spPr>
          <a:xfrm>
            <a:off x="221117" y="3898108"/>
            <a:ext cx="11299371" cy="1200329"/>
          </a:xfrm>
          <a:prstGeom prst="rect">
            <a:avLst/>
          </a:prstGeom>
          <a:noFill/>
        </p:spPr>
        <p:txBody>
          <a:bodyPr wrap="square" rtlCol="0">
            <a:spAutoFit/>
          </a:bodyPr>
          <a:lstStyle/>
          <a:p>
            <a:r>
              <a:rPr lang="en-US" sz="2400" dirty="0">
                <a:latin typeface="Segoe UI" panose="020B0502040204020203" pitchFamily="34" charset="0"/>
                <a:cs typeface="Segoe UI" panose="020B0502040204020203" pitchFamily="34" charset="0"/>
              </a:rPr>
              <a:t>What happens if you want Dates to be your column names? What happens if you don’t know what those Dates are? What happens if your user wants to pass in a range of dates?</a:t>
            </a:r>
          </a:p>
        </p:txBody>
      </p:sp>
      <p:sp>
        <p:nvSpPr>
          <p:cNvPr id="10" name="TextBox 9">
            <a:extLst>
              <a:ext uri="{FF2B5EF4-FFF2-40B4-BE49-F238E27FC236}">
                <a16:creationId xmlns:a16="http://schemas.microsoft.com/office/drawing/2014/main" id="{DAE832C5-54C4-4EC9-BB1C-2475F0D2672E}"/>
              </a:ext>
            </a:extLst>
          </p:cNvPr>
          <p:cNvSpPr txBox="1"/>
          <p:nvPr/>
        </p:nvSpPr>
        <p:spPr>
          <a:xfrm>
            <a:off x="221116" y="5046634"/>
            <a:ext cx="11299371" cy="830997"/>
          </a:xfrm>
          <a:prstGeom prst="rect">
            <a:avLst/>
          </a:prstGeom>
          <a:noFill/>
        </p:spPr>
        <p:txBody>
          <a:bodyPr wrap="square" rtlCol="0">
            <a:spAutoFit/>
          </a:bodyPr>
          <a:lstStyle/>
          <a:p>
            <a:r>
              <a:rPr lang="en-US" sz="2400" dirty="0">
                <a:solidFill>
                  <a:srgbClr val="7030A0"/>
                </a:solidFill>
                <a:latin typeface="Segoe UI" panose="020B0502040204020203" pitchFamily="34" charset="0"/>
                <a:cs typeface="Segoe UI" panose="020B0502040204020203" pitchFamily="34" charset="0"/>
              </a:rPr>
              <a:t>Using Dynamic SQL to build your table will allow you to pass in a range of dates that will become the headers in your Dynamic Table</a:t>
            </a:r>
          </a:p>
        </p:txBody>
      </p:sp>
    </p:spTree>
    <p:extLst>
      <p:ext uri="{BB962C8B-B14F-4D97-AF65-F5344CB8AC3E}">
        <p14:creationId xmlns:p14="http://schemas.microsoft.com/office/powerpoint/2010/main" val="21778587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D2887694-FFBD-4D55-AFE3-36AC8080CA66}"/>
              </a:ext>
            </a:extLst>
          </p:cNvPr>
          <p:cNvSpPr txBox="1">
            <a:spLocks/>
          </p:cNvSpPr>
          <p:nvPr/>
        </p:nvSpPr>
        <p:spPr>
          <a:xfrm>
            <a:off x="0" y="363"/>
            <a:ext cx="11520488"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b="1" dirty="0">
                <a:effectLst>
                  <a:outerShdw blurRad="38100" dist="38100" dir="2700000" algn="tl">
                    <a:srgbClr val="000000">
                      <a:alpha val="43137"/>
                    </a:srgbClr>
                  </a:outerShdw>
                </a:effectLst>
              </a:rPr>
              <a:t>BUILDING A DYNAMIC TABLE</a:t>
            </a:r>
          </a:p>
        </p:txBody>
      </p:sp>
      <p:cxnSp>
        <p:nvCxnSpPr>
          <p:cNvPr id="4" name="Straight Connector 3">
            <a:extLst>
              <a:ext uri="{FF2B5EF4-FFF2-40B4-BE49-F238E27FC236}">
                <a16:creationId xmlns:a16="http://schemas.microsoft.com/office/drawing/2014/main" id="{7DF24F5D-1F96-420E-8D46-F4B16B364B0A}"/>
              </a:ext>
            </a:extLst>
          </p:cNvPr>
          <p:cNvCxnSpPr>
            <a:cxnSpLocks/>
          </p:cNvCxnSpPr>
          <p:nvPr/>
        </p:nvCxnSpPr>
        <p:spPr>
          <a:xfrm>
            <a:off x="0" y="720363"/>
            <a:ext cx="11520488" cy="0"/>
          </a:xfrm>
          <a:prstGeom prst="line">
            <a:avLst/>
          </a:prstGeom>
        </p:spPr>
        <p:style>
          <a:lnRef idx="2">
            <a:schemeClr val="accent1"/>
          </a:lnRef>
          <a:fillRef idx="0">
            <a:schemeClr val="accent1"/>
          </a:fillRef>
          <a:effectRef idx="1">
            <a:schemeClr val="accent1"/>
          </a:effectRef>
          <a:fontRef idx="minor">
            <a:schemeClr val="tx1"/>
          </a:fontRef>
        </p:style>
      </p:cxnSp>
      <p:sp>
        <p:nvSpPr>
          <p:cNvPr id="5" name="Rectangle 4">
            <a:extLst>
              <a:ext uri="{FF2B5EF4-FFF2-40B4-BE49-F238E27FC236}">
                <a16:creationId xmlns:a16="http://schemas.microsoft.com/office/drawing/2014/main" id="{069DBCB1-CDA4-4971-A1B6-E6F59FB4831E}"/>
              </a:ext>
            </a:extLst>
          </p:cNvPr>
          <p:cNvSpPr/>
          <p:nvPr/>
        </p:nvSpPr>
        <p:spPr>
          <a:xfrm>
            <a:off x="1295400" y="1126843"/>
            <a:ext cx="8582799" cy="3785652"/>
          </a:xfrm>
          <a:prstGeom prst="rect">
            <a:avLst/>
          </a:prstGeom>
          <a:noFill/>
        </p:spPr>
        <p:txBody>
          <a:bodyPr wrap="none" lIns="91440" tIns="45720" rIns="91440" bIns="45720">
            <a:spAutoFit/>
          </a:bodyPr>
          <a:lstStyle/>
          <a:p>
            <a:pPr algn="ctr"/>
            <a:r>
              <a:rPr lang="en-US" sz="12000" b="1" cap="none" spc="0" dirty="0">
                <a:ln w="12700">
                  <a:solidFill>
                    <a:schemeClr val="accent1"/>
                  </a:solidFill>
                  <a:prstDash val="solid"/>
                </a:ln>
                <a:solidFill>
                  <a:srgbClr val="00B0F0"/>
                </a:solidFill>
                <a:effectLst>
                  <a:outerShdw dist="38100" dir="2640000" algn="bl" rotWithShape="0">
                    <a:schemeClr val="accent1"/>
                  </a:outerShdw>
                </a:effectLst>
              </a:rPr>
              <a:t>STOP</a:t>
            </a:r>
          </a:p>
          <a:p>
            <a:pPr algn="ctr"/>
            <a:r>
              <a:rPr lang="en-US" sz="12000" b="1" dirty="0">
                <a:ln w="12700">
                  <a:solidFill>
                    <a:schemeClr val="accent1"/>
                  </a:solidFill>
                  <a:prstDash val="solid"/>
                </a:ln>
                <a:solidFill>
                  <a:srgbClr val="00B0F0"/>
                </a:solidFill>
                <a:effectLst>
                  <a:outerShdw dist="38100" dir="2640000" algn="bl" rotWithShape="0">
                    <a:schemeClr val="accent1"/>
                  </a:outerShdw>
                </a:effectLst>
              </a:rPr>
              <a:t>DEMO TIME</a:t>
            </a:r>
            <a:endParaRPr lang="en-US" sz="12000" b="1" cap="none" spc="0" dirty="0">
              <a:ln w="12700">
                <a:solidFill>
                  <a:schemeClr val="accent1"/>
                </a:solidFill>
                <a:prstDash val="solid"/>
              </a:ln>
              <a:solidFill>
                <a:srgbClr val="00B0F0"/>
              </a:solidFill>
              <a:effectLst>
                <a:outerShdw dist="38100" dir="2640000" algn="bl" rotWithShape="0">
                  <a:schemeClr val="accent1"/>
                </a:outerShdw>
              </a:effectLst>
            </a:endParaRPr>
          </a:p>
        </p:txBody>
      </p:sp>
    </p:spTree>
    <p:extLst>
      <p:ext uri="{BB962C8B-B14F-4D97-AF65-F5344CB8AC3E}">
        <p14:creationId xmlns:p14="http://schemas.microsoft.com/office/powerpoint/2010/main" val="15705247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DC3C373-1428-4656-B5FB-6DF28AE34AF2}"/>
              </a:ext>
            </a:extLst>
          </p:cNvPr>
          <p:cNvPicPr>
            <a:picLocks noChangeAspect="1"/>
          </p:cNvPicPr>
          <p:nvPr/>
        </p:nvPicPr>
        <p:blipFill>
          <a:blip r:embed="rId2"/>
          <a:stretch>
            <a:fillRect/>
          </a:stretch>
        </p:blipFill>
        <p:spPr>
          <a:xfrm>
            <a:off x="781515" y="788802"/>
            <a:ext cx="9438678" cy="5494599"/>
          </a:xfrm>
          <a:prstGeom prst="rect">
            <a:avLst/>
          </a:prstGeom>
        </p:spPr>
      </p:pic>
      <p:cxnSp>
        <p:nvCxnSpPr>
          <p:cNvPr id="4" name="Straight Connector 3">
            <a:extLst>
              <a:ext uri="{FF2B5EF4-FFF2-40B4-BE49-F238E27FC236}">
                <a16:creationId xmlns:a16="http://schemas.microsoft.com/office/drawing/2014/main" id="{A77857F1-80D8-4853-8D17-92A5B3A7E1B0}"/>
              </a:ext>
            </a:extLst>
          </p:cNvPr>
          <p:cNvCxnSpPr>
            <a:cxnSpLocks/>
          </p:cNvCxnSpPr>
          <p:nvPr/>
        </p:nvCxnSpPr>
        <p:spPr>
          <a:xfrm>
            <a:off x="0" y="720363"/>
            <a:ext cx="11520488" cy="0"/>
          </a:xfrm>
          <a:prstGeom prst="line">
            <a:avLst/>
          </a:prstGeom>
        </p:spPr>
        <p:style>
          <a:lnRef idx="2">
            <a:schemeClr val="accent1"/>
          </a:lnRef>
          <a:fillRef idx="0">
            <a:schemeClr val="accent1"/>
          </a:fillRef>
          <a:effectRef idx="1">
            <a:schemeClr val="accent1"/>
          </a:effectRef>
          <a:fontRef idx="minor">
            <a:schemeClr val="tx1"/>
          </a:fontRef>
        </p:style>
      </p:cxnSp>
      <p:sp>
        <p:nvSpPr>
          <p:cNvPr id="5" name="Title 3">
            <a:extLst>
              <a:ext uri="{FF2B5EF4-FFF2-40B4-BE49-F238E27FC236}">
                <a16:creationId xmlns:a16="http://schemas.microsoft.com/office/drawing/2014/main" id="{157DCE90-CEBC-4B10-9639-8FEC9A86E59A}"/>
              </a:ext>
            </a:extLst>
          </p:cNvPr>
          <p:cNvSpPr txBox="1">
            <a:spLocks/>
          </p:cNvSpPr>
          <p:nvPr/>
        </p:nvSpPr>
        <p:spPr>
          <a:xfrm>
            <a:off x="0" y="363"/>
            <a:ext cx="11520488"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b="1" dirty="0">
                <a:effectLst>
                  <a:outerShdw blurRad="38100" dist="38100" dir="2700000" algn="tl">
                    <a:srgbClr val="000000">
                      <a:alpha val="43137"/>
                    </a:srgbClr>
                  </a:outerShdw>
                </a:effectLst>
              </a:rPr>
              <a:t>DEMO: BUILDING A DATE TABLE</a:t>
            </a:r>
          </a:p>
        </p:txBody>
      </p:sp>
    </p:spTree>
    <p:extLst>
      <p:ext uri="{BB962C8B-B14F-4D97-AF65-F5344CB8AC3E}">
        <p14:creationId xmlns:p14="http://schemas.microsoft.com/office/powerpoint/2010/main" val="31489798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9FF61D0-CA57-4D63-BB6C-66DC4C77FEEB}"/>
              </a:ext>
            </a:extLst>
          </p:cNvPr>
          <p:cNvPicPr>
            <a:picLocks noChangeAspect="1"/>
          </p:cNvPicPr>
          <p:nvPr/>
        </p:nvPicPr>
        <p:blipFill>
          <a:blip r:embed="rId2"/>
          <a:stretch>
            <a:fillRect/>
          </a:stretch>
        </p:blipFill>
        <p:spPr>
          <a:xfrm>
            <a:off x="1166071" y="720363"/>
            <a:ext cx="9188346" cy="3285772"/>
          </a:xfrm>
          <a:prstGeom prst="rect">
            <a:avLst/>
          </a:prstGeom>
        </p:spPr>
      </p:pic>
      <p:sp>
        <p:nvSpPr>
          <p:cNvPr id="4" name="Title 3">
            <a:extLst>
              <a:ext uri="{FF2B5EF4-FFF2-40B4-BE49-F238E27FC236}">
                <a16:creationId xmlns:a16="http://schemas.microsoft.com/office/drawing/2014/main" id="{091CC2BF-0512-465E-A647-35B06A0F7C7A}"/>
              </a:ext>
            </a:extLst>
          </p:cNvPr>
          <p:cNvSpPr txBox="1">
            <a:spLocks/>
          </p:cNvSpPr>
          <p:nvPr/>
        </p:nvSpPr>
        <p:spPr>
          <a:xfrm>
            <a:off x="0" y="363"/>
            <a:ext cx="11520488"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b="1" dirty="0">
                <a:effectLst>
                  <a:outerShdw blurRad="38100" dist="38100" dir="2700000" algn="tl">
                    <a:srgbClr val="000000">
                      <a:alpha val="43137"/>
                    </a:srgbClr>
                  </a:outerShdw>
                </a:effectLst>
              </a:rPr>
              <a:t>DEMO: BUILDING A BASE TABLE</a:t>
            </a:r>
          </a:p>
        </p:txBody>
      </p:sp>
      <p:cxnSp>
        <p:nvCxnSpPr>
          <p:cNvPr id="5" name="Straight Connector 4">
            <a:extLst>
              <a:ext uri="{FF2B5EF4-FFF2-40B4-BE49-F238E27FC236}">
                <a16:creationId xmlns:a16="http://schemas.microsoft.com/office/drawing/2014/main" id="{930BEC18-AF68-4B90-BCF1-1927CB2D17E5}"/>
              </a:ext>
            </a:extLst>
          </p:cNvPr>
          <p:cNvCxnSpPr>
            <a:cxnSpLocks/>
          </p:cNvCxnSpPr>
          <p:nvPr/>
        </p:nvCxnSpPr>
        <p:spPr>
          <a:xfrm>
            <a:off x="0" y="720363"/>
            <a:ext cx="11520488" cy="0"/>
          </a:xfrm>
          <a:prstGeom prst="line">
            <a:avLst/>
          </a:prstGeom>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01411BCC-B533-4CD7-A5C9-B74F0DF75948}"/>
              </a:ext>
            </a:extLst>
          </p:cNvPr>
          <p:cNvSpPr txBox="1"/>
          <p:nvPr/>
        </p:nvSpPr>
        <p:spPr>
          <a:xfrm>
            <a:off x="511728" y="4496499"/>
            <a:ext cx="10497031" cy="646331"/>
          </a:xfrm>
          <a:prstGeom prst="rect">
            <a:avLst/>
          </a:prstGeom>
          <a:noFill/>
        </p:spPr>
        <p:txBody>
          <a:bodyPr wrap="square" rtlCol="0">
            <a:spAutoFit/>
          </a:bodyPr>
          <a:lstStyle/>
          <a:p>
            <a:pPr marL="285750" indent="-285750">
              <a:buFont typeface="Arial" panose="020B0604020202020204" pitchFamily="34" charset="0"/>
              <a:buChar char="•"/>
            </a:pPr>
            <a:r>
              <a:rPr lang="en-US" dirty="0"/>
              <a:t>Our Base table will have the columns that we know are going to be in our table each time we run our query.  The only item that will be different is the dates that we are running the query for.</a:t>
            </a:r>
          </a:p>
        </p:txBody>
      </p:sp>
    </p:spTree>
    <p:extLst>
      <p:ext uri="{BB962C8B-B14F-4D97-AF65-F5344CB8AC3E}">
        <p14:creationId xmlns:p14="http://schemas.microsoft.com/office/powerpoint/2010/main" val="38757372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9F244467-F043-4E3C-AD34-628B3E2D7B6C}"/>
              </a:ext>
            </a:extLst>
          </p:cNvPr>
          <p:cNvSpPr txBox="1">
            <a:spLocks/>
          </p:cNvSpPr>
          <p:nvPr/>
        </p:nvSpPr>
        <p:spPr>
          <a:xfrm>
            <a:off x="0" y="363"/>
            <a:ext cx="11520488"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b="1" dirty="0">
                <a:effectLst>
                  <a:outerShdw blurRad="38100" dist="38100" dir="2700000" algn="tl">
                    <a:srgbClr val="000000">
                      <a:alpha val="43137"/>
                    </a:srgbClr>
                  </a:outerShdw>
                </a:effectLst>
              </a:rPr>
              <a:t>DEMO: ALTERING THE BASE TABLE</a:t>
            </a:r>
          </a:p>
        </p:txBody>
      </p:sp>
      <p:cxnSp>
        <p:nvCxnSpPr>
          <p:cNvPr id="4" name="Straight Connector 3">
            <a:extLst>
              <a:ext uri="{FF2B5EF4-FFF2-40B4-BE49-F238E27FC236}">
                <a16:creationId xmlns:a16="http://schemas.microsoft.com/office/drawing/2014/main" id="{CBBA9940-E1CF-4509-A3DF-9529910ED9FD}"/>
              </a:ext>
            </a:extLst>
          </p:cNvPr>
          <p:cNvCxnSpPr>
            <a:cxnSpLocks/>
          </p:cNvCxnSpPr>
          <p:nvPr/>
        </p:nvCxnSpPr>
        <p:spPr>
          <a:xfrm>
            <a:off x="0" y="720363"/>
            <a:ext cx="11520488"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63BC53B1-663A-4919-8BC3-8DCDC97806F1}"/>
              </a:ext>
            </a:extLst>
          </p:cNvPr>
          <p:cNvPicPr>
            <a:picLocks noChangeAspect="1"/>
          </p:cNvPicPr>
          <p:nvPr/>
        </p:nvPicPr>
        <p:blipFill>
          <a:blip r:embed="rId2"/>
          <a:stretch>
            <a:fillRect/>
          </a:stretch>
        </p:blipFill>
        <p:spPr>
          <a:xfrm>
            <a:off x="620785" y="771283"/>
            <a:ext cx="10278918" cy="4937608"/>
          </a:xfrm>
          <a:prstGeom prst="rect">
            <a:avLst/>
          </a:prstGeom>
        </p:spPr>
      </p:pic>
      <p:pic>
        <p:nvPicPr>
          <p:cNvPr id="6" name="Picture 5" descr="A close up of a womans face&#10;&#10;Description generated with high confidence">
            <a:extLst>
              <a:ext uri="{FF2B5EF4-FFF2-40B4-BE49-F238E27FC236}">
                <a16:creationId xmlns:a16="http://schemas.microsoft.com/office/drawing/2014/main" id="{8877036C-3CF0-4FE2-BB1C-F2548E7C5317}"/>
              </a:ext>
            </a:extLst>
          </p:cNvPr>
          <p:cNvPicPr>
            <a:picLocks noChangeAspect="1"/>
          </p:cNvPicPr>
          <p:nvPr/>
        </p:nvPicPr>
        <p:blipFill>
          <a:blip r:embed="rId3"/>
          <a:stretch>
            <a:fillRect/>
          </a:stretch>
        </p:blipFill>
        <p:spPr>
          <a:xfrm>
            <a:off x="9284850" y="4999278"/>
            <a:ext cx="1428750" cy="1419225"/>
          </a:xfrm>
          <a:prstGeom prst="rect">
            <a:avLst/>
          </a:prstGeom>
        </p:spPr>
      </p:pic>
    </p:spTree>
    <p:extLst>
      <p:ext uri="{BB962C8B-B14F-4D97-AF65-F5344CB8AC3E}">
        <p14:creationId xmlns:p14="http://schemas.microsoft.com/office/powerpoint/2010/main" val="9783242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65F0850A-79C7-4D39-A5BD-2129B9EF2B85}"/>
              </a:ext>
            </a:extLst>
          </p:cNvPr>
          <p:cNvSpPr txBox="1">
            <a:spLocks/>
          </p:cNvSpPr>
          <p:nvPr/>
        </p:nvSpPr>
        <p:spPr>
          <a:xfrm>
            <a:off x="0" y="363"/>
            <a:ext cx="11520488"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b="1" dirty="0">
                <a:effectLst>
                  <a:outerShdw blurRad="38100" dist="38100" dir="2700000" algn="tl">
                    <a:srgbClr val="000000">
                      <a:alpha val="43137"/>
                    </a:srgbClr>
                  </a:outerShdw>
                </a:effectLst>
              </a:rPr>
              <a:t>QUOTE BY FAMOUS DEAD PERSON HERE</a:t>
            </a:r>
          </a:p>
        </p:txBody>
      </p:sp>
      <p:cxnSp>
        <p:nvCxnSpPr>
          <p:cNvPr id="4" name="Straight Connector 3">
            <a:extLst>
              <a:ext uri="{FF2B5EF4-FFF2-40B4-BE49-F238E27FC236}">
                <a16:creationId xmlns:a16="http://schemas.microsoft.com/office/drawing/2014/main" id="{E1A612A4-1D5E-48DF-8130-FD6BF9A1789B}"/>
              </a:ext>
            </a:extLst>
          </p:cNvPr>
          <p:cNvCxnSpPr>
            <a:cxnSpLocks/>
          </p:cNvCxnSpPr>
          <p:nvPr/>
        </p:nvCxnSpPr>
        <p:spPr>
          <a:xfrm>
            <a:off x="0" y="720363"/>
            <a:ext cx="11520488" cy="0"/>
          </a:xfrm>
          <a:prstGeom prst="line">
            <a:avLst/>
          </a:prstGeom>
        </p:spPr>
        <p:style>
          <a:lnRef idx="2">
            <a:schemeClr val="accent1"/>
          </a:lnRef>
          <a:fillRef idx="0">
            <a:schemeClr val="accent1"/>
          </a:fillRef>
          <a:effectRef idx="1">
            <a:schemeClr val="accent1"/>
          </a:effectRef>
          <a:fontRef idx="minor">
            <a:schemeClr val="tx1"/>
          </a:fontRef>
        </p:style>
      </p:cxnSp>
      <p:sp>
        <p:nvSpPr>
          <p:cNvPr id="5" name="TextBox 4">
            <a:extLst>
              <a:ext uri="{FF2B5EF4-FFF2-40B4-BE49-F238E27FC236}">
                <a16:creationId xmlns:a16="http://schemas.microsoft.com/office/drawing/2014/main" id="{93B390EF-F9D4-4C23-8A5B-FC6A4CDFAD86}"/>
              </a:ext>
            </a:extLst>
          </p:cNvPr>
          <p:cNvSpPr txBox="1"/>
          <p:nvPr/>
        </p:nvSpPr>
        <p:spPr>
          <a:xfrm>
            <a:off x="61097" y="829739"/>
            <a:ext cx="11459392" cy="3046988"/>
          </a:xfrm>
          <a:prstGeom prst="rect">
            <a:avLst/>
          </a:prstGeom>
          <a:noFill/>
        </p:spPr>
        <p:txBody>
          <a:bodyPr wrap="square" rtlCol="0">
            <a:spAutoFit/>
          </a:bodyPr>
          <a:lstStyle/>
          <a:p>
            <a:r>
              <a:rPr lang="en-US" sz="4800" dirty="0">
                <a:latin typeface="Segoe UI" panose="020B0502040204020203" pitchFamily="34" charset="0"/>
                <a:cs typeface="Segoe UI" panose="020B0502040204020203" pitchFamily="34" charset="0"/>
              </a:rPr>
              <a:t>This is just a place for my stuff, </a:t>
            </a:r>
            <a:r>
              <a:rPr lang="en-US" sz="4800" dirty="0" err="1">
                <a:latin typeface="Segoe UI" panose="020B0502040204020203" pitchFamily="34" charset="0"/>
                <a:cs typeface="Segoe UI" panose="020B0502040204020203" pitchFamily="34" charset="0"/>
              </a:rPr>
              <a:t>ya</a:t>
            </a:r>
            <a:r>
              <a:rPr lang="en-US" sz="4800" dirty="0">
                <a:latin typeface="Segoe UI" panose="020B0502040204020203" pitchFamily="34" charset="0"/>
                <a:cs typeface="Segoe UI" panose="020B0502040204020203" pitchFamily="34" charset="0"/>
              </a:rPr>
              <a:t> know? That's all; a little place for my stuff. That's all I want, that's all you need in life, is a little place for your stuff, </a:t>
            </a:r>
            <a:r>
              <a:rPr lang="en-US" sz="4800" dirty="0" err="1">
                <a:latin typeface="Segoe UI" panose="020B0502040204020203" pitchFamily="34" charset="0"/>
                <a:cs typeface="Segoe UI" panose="020B0502040204020203" pitchFamily="34" charset="0"/>
              </a:rPr>
              <a:t>ya</a:t>
            </a:r>
            <a:r>
              <a:rPr lang="en-US" sz="4800" dirty="0">
                <a:latin typeface="Segoe UI" panose="020B0502040204020203" pitchFamily="34" charset="0"/>
                <a:cs typeface="Segoe UI" panose="020B0502040204020203" pitchFamily="34" charset="0"/>
              </a:rPr>
              <a:t> know?</a:t>
            </a:r>
          </a:p>
        </p:txBody>
      </p:sp>
      <p:sp>
        <p:nvSpPr>
          <p:cNvPr id="6" name="TextBox 5">
            <a:extLst>
              <a:ext uri="{FF2B5EF4-FFF2-40B4-BE49-F238E27FC236}">
                <a16:creationId xmlns:a16="http://schemas.microsoft.com/office/drawing/2014/main" id="{0102B197-2B27-4D84-9E04-B36252EE14B4}"/>
              </a:ext>
            </a:extLst>
          </p:cNvPr>
          <p:cNvSpPr txBox="1"/>
          <p:nvPr/>
        </p:nvSpPr>
        <p:spPr>
          <a:xfrm>
            <a:off x="4950975" y="3873546"/>
            <a:ext cx="3058273" cy="584775"/>
          </a:xfrm>
          <a:prstGeom prst="rect">
            <a:avLst/>
          </a:prstGeom>
          <a:noFill/>
        </p:spPr>
        <p:txBody>
          <a:bodyPr wrap="none" rtlCol="0">
            <a:spAutoFit/>
          </a:bodyPr>
          <a:lstStyle/>
          <a:p>
            <a:r>
              <a:rPr lang="en-US" sz="3200" i="1" dirty="0">
                <a:latin typeface="Segoe UI" panose="020B0502040204020203" pitchFamily="34" charset="0"/>
                <a:cs typeface="Segoe UI" panose="020B0502040204020203" pitchFamily="34" charset="0"/>
              </a:rPr>
              <a:t>~ George Carlin</a:t>
            </a:r>
          </a:p>
        </p:txBody>
      </p:sp>
      <p:pic>
        <p:nvPicPr>
          <p:cNvPr id="7" name="Picture 6">
            <a:extLst>
              <a:ext uri="{FF2B5EF4-FFF2-40B4-BE49-F238E27FC236}">
                <a16:creationId xmlns:a16="http://schemas.microsoft.com/office/drawing/2014/main" id="{A56C82DE-B3AC-4489-89C7-4B4FB1FD47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09248" y="3876727"/>
            <a:ext cx="1991267" cy="1985736"/>
          </a:xfrm>
          <a:prstGeom prst="rect">
            <a:avLst/>
          </a:prstGeom>
        </p:spPr>
      </p:pic>
    </p:spTree>
    <p:extLst>
      <p:ext uri="{BB962C8B-B14F-4D97-AF65-F5344CB8AC3E}">
        <p14:creationId xmlns:p14="http://schemas.microsoft.com/office/powerpoint/2010/main" val="30521401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a:xfrm>
            <a:off x="0" y="363"/>
            <a:ext cx="11520488" cy="720000"/>
          </a:xfrm>
          <a:effectLst>
            <a:outerShdw blurRad="50800" dist="38100" dir="2700000" algn="tl" rotWithShape="0">
              <a:prstClr val="black">
                <a:alpha val="40000"/>
              </a:prstClr>
            </a:outerShdw>
          </a:effectLst>
        </p:spPr>
        <p:txBody>
          <a:bodyPr/>
          <a:lstStyle/>
          <a:p>
            <a:r>
              <a:rPr lang="en-US" b="1" dirty="0">
                <a:effectLst>
                  <a:outerShdw blurRad="50800" dist="38100" dir="2700000" algn="tl" rotWithShape="0">
                    <a:prstClr val="black">
                      <a:alpha val="40000"/>
                    </a:prstClr>
                  </a:outerShdw>
                </a:effectLst>
              </a:rPr>
              <a:t>WHO AM I?</a:t>
            </a:r>
          </a:p>
        </p:txBody>
      </p:sp>
      <p:sp>
        <p:nvSpPr>
          <p:cNvPr id="19" name="Content Placeholder 18"/>
          <p:cNvSpPr>
            <a:spLocks noGrp="1"/>
          </p:cNvSpPr>
          <p:nvPr>
            <p:ph idx="1"/>
          </p:nvPr>
        </p:nvSpPr>
        <p:spPr>
          <a:xfrm>
            <a:off x="359450" y="720364"/>
            <a:ext cx="10800000" cy="4145984"/>
          </a:xfrm>
        </p:spPr>
        <p:txBody>
          <a:bodyPr>
            <a:normAutofit/>
          </a:bodyPr>
          <a:lstStyle/>
          <a:p>
            <a:r>
              <a:rPr lang="en-US" dirty="0"/>
              <a:t>Steven Tidwell</a:t>
            </a:r>
          </a:p>
          <a:p>
            <a:pPr marL="1147527" lvl="1" indent="-571500">
              <a:buFont typeface="Arial" panose="020B0604020202020204" pitchFamily="34" charset="0"/>
              <a:buChar char="•"/>
            </a:pPr>
            <a:r>
              <a:rPr lang="en-US" sz="2700" dirty="0"/>
              <a:t>Technical Lead, Custom Database Development – </a:t>
            </a:r>
            <a:r>
              <a:rPr lang="en-US" sz="1800" b="1" dirty="0" err="1">
                <a:effectLst>
                  <a:outerShdw blurRad="38100" dist="38100" dir="2700000" algn="tl">
                    <a:srgbClr val="000000">
                      <a:alpha val="43137"/>
                    </a:srgbClr>
                  </a:outerShdw>
                </a:effectLst>
              </a:rPr>
              <a:t>Compeat</a:t>
            </a:r>
            <a:r>
              <a:rPr lang="en-US" sz="1800" b="1" dirty="0">
                <a:effectLst>
                  <a:outerShdw blurRad="38100" dist="38100" dir="2700000" algn="tl">
                    <a:srgbClr val="000000">
                      <a:alpha val="43137"/>
                    </a:srgbClr>
                  </a:outerShdw>
                </a:effectLst>
              </a:rPr>
              <a:t> Software</a:t>
            </a:r>
          </a:p>
          <a:p>
            <a:pPr marL="1147527" lvl="1" indent="-571500">
              <a:buFont typeface="Arial" panose="020B0604020202020204" pitchFamily="34" charset="0"/>
              <a:buChar char="•"/>
            </a:pPr>
            <a:r>
              <a:rPr lang="en-US" sz="2800" dirty="0"/>
              <a:t>25 + Years in the IT World</a:t>
            </a:r>
          </a:p>
          <a:p>
            <a:pPr marL="1723553" lvl="2" indent="-571500">
              <a:buFont typeface="Arial" panose="020B0604020202020204" pitchFamily="34" charset="0"/>
              <a:buChar char="•"/>
            </a:pPr>
            <a:r>
              <a:rPr lang="en-US" sz="2000" dirty="0"/>
              <a:t>Wrote my first BASIC program in 1985</a:t>
            </a:r>
          </a:p>
          <a:p>
            <a:pPr marL="1723553" lvl="2" indent="-571500">
              <a:buFont typeface="Arial" panose="020B0604020202020204" pitchFamily="34" charset="0"/>
              <a:buChar char="•"/>
            </a:pPr>
            <a:r>
              <a:rPr lang="en-US" sz="2000" dirty="0"/>
              <a:t>Started writing SQL in 1998 w/SQL 7</a:t>
            </a:r>
          </a:p>
          <a:p>
            <a:pPr marL="1723553" lvl="2" indent="-571500">
              <a:buFont typeface="Arial" panose="020B0604020202020204" pitchFamily="34" charset="0"/>
              <a:buChar char="•"/>
            </a:pPr>
            <a:r>
              <a:rPr lang="en-US" sz="2000" dirty="0"/>
              <a:t>I have designed &amp; programmed two different Point-Of-Sale Systems</a:t>
            </a:r>
          </a:p>
          <a:p>
            <a:pPr marL="2299579" lvl="3" indent="-571500">
              <a:buFont typeface="Arial" panose="020B0604020202020204" pitchFamily="34" charset="0"/>
              <a:buChar char="•"/>
            </a:pPr>
            <a:r>
              <a:rPr lang="en-US" sz="2000" dirty="0"/>
              <a:t>PIMA POS™ - Used for school lunch programs</a:t>
            </a:r>
          </a:p>
          <a:p>
            <a:pPr marL="2299579" lvl="3" indent="-571500">
              <a:buFont typeface="Arial" panose="020B0604020202020204" pitchFamily="34" charset="0"/>
              <a:buChar char="•"/>
            </a:pPr>
            <a:r>
              <a:rPr lang="en-US" sz="2000" dirty="0"/>
              <a:t>PIMA Salon POS™ - Used for Beauty Salons</a:t>
            </a:r>
          </a:p>
          <a:p>
            <a:pPr marL="2299579" lvl="3" indent="-571500">
              <a:buFont typeface="Arial" panose="020B0604020202020204" pitchFamily="34" charset="0"/>
              <a:buChar char="•"/>
            </a:pPr>
            <a:r>
              <a:rPr lang="en-US" sz="2000" dirty="0"/>
              <a:t>PIMA </a:t>
            </a:r>
            <a:r>
              <a:rPr lang="en-US" sz="2000" dirty="0" err="1"/>
              <a:t>TrackIT</a:t>
            </a:r>
            <a:r>
              <a:rPr lang="en-US" sz="2000" dirty="0"/>
              <a:t>™ - Inventory tracking software for mobile based companies</a:t>
            </a:r>
          </a:p>
        </p:txBody>
      </p:sp>
      <p:pic>
        <p:nvPicPr>
          <p:cNvPr id="4" name="Picture 3">
            <a:extLst>
              <a:ext uri="{FF2B5EF4-FFF2-40B4-BE49-F238E27FC236}">
                <a16:creationId xmlns:a16="http://schemas.microsoft.com/office/drawing/2014/main" id="{0FCAE3B7-1C2C-4C97-B766-C69960EC1D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6376" y="4866348"/>
            <a:ext cx="737042" cy="748034"/>
          </a:xfrm>
          <a:prstGeom prst="rect">
            <a:avLst/>
          </a:prstGeom>
        </p:spPr>
      </p:pic>
      <p:sp>
        <p:nvSpPr>
          <p:cNvPr id="2" name="TextBox 1">
            <a:extLst>
              <a:ext uri="{FF2B5EF4-FFF2-40B4-BE49-F238E27FC236}">
                <a16:creationId xmlns:a16="http://schemas.microsoft.com/office/drawing/2014/main" id="{254192A5-7387-41F1-A757-4ED6BC3EECB5}"/>
              </a:ext>
            </a:extLst>
          </p:cNvPr>
          <p:cNvSpPr txBox="1"/>
          <p:nvPr/>
        </p:nvSpPr>
        <p:spPr>
          <a:xfrm>
            <a:off x="1863418" y="5058793"/>
            <a:ext cx="3641703" cy="369332"/>
          </a:xfrm>
          <a:prstGeom prst="rect">
            <a:avLst/>
          </a:prstGeom>
          <a:noFill/>
        </p:spPr>
        <p:txBody>
          <a:bodyPr wrap="none" rtlCol="0">
            <a:spAutoFit/>
          </a:bodyPr>
          <a:lstStyle/>
          <a:p>
            <a:r>
              <a:rPr lang="en-US" dirty="0"/>
              <a:t>LinkedIn.com/in/SQLCodeMonkey</a:t>
            </a:r>
          </a:p>
        </p:txBody>
      </p:sp>
      <p:pic>
        <p:nvPicPr>
          <p:cNvPr id="6" name="Picture 5">
            <a:extLst>
              <a:ext uri="{FF2B5EF4-FFF2-40B4-BE49-F238E27FC236}">
                <a16:creationId xmlns:a16="http://schemas.microsoft.com/office/drawing/2014/main" id="{548EDC37-3663-4BDC-92FB-C2A0CD17E5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05229" y="5546936"/>
            <a:ext cx="650229" cy="650229"/>
          </a:xfrm>
          <a:prstGeom prst="rect">
            <a:avLst/>
          </a:prstGeom>
        </p:spPr>
      </p:pic>
      <p:sp>
        <p:nvSpPr>
          <p:cNvPr id="7" name="TextBox 6">
            <a:extLst>
              <a:ext uri="{FF2B5EF4-FFF2-40B4-BE49-F238E27FC236}">
                <a16:creationId xmlns:a16="http://schemas.microsoft.com/office/drawing/2014/main" id="{E07C2C27-60D0-4273-9DE1-5B877837328F}"/>
              </a:ext>
            </a:extLst>
          </p:cNvPr>
          <p:cNvSpPr txBox="1"/>
          <p:nvPr/>
        </p:nvSpPr>
        <p:spPr>
          <a:xfrm>
            <a:off x="2955458" y="5661211"/>
            <a:ext cx="2070695" cy="369332"/>
          </a:xfrm>
          <a:prstGeom prst="rect">
            <a:avLst/>
          </a:prstGeom>
          <a:noFill/>
        </p:spPr>
        <p:txBody>
          <a:bodyPr wrap="none" rtlCol="0">
            <a:spAutoFit/>
          </a:bodyPr>
          <a:lstStyle/>
          <a:p>
            <a:r>
              <a:rPr lang="en-US" dirty="0"/>
              <a:t>@</a:t>
            </a:r>
            <a:r>
              <a:rPr lang="en-US" dirty="0" err="1"/>
              <a:t>SQLNTheWoods</a:t>
            </a:r>
            <a:endParaRPr lang="en-US" dirty="0"/>
          </a:p>
        </p:txBody>
      </p:sp>
      <p:pic>
        <p:nvPicPr>
          <p:cNvPr id="8" name="Picture 7">
            <a:extLst>
              <a:ext uri="{FF2B5EF4-FFF2-40B4-BE49-F238E27FC236}">
                <a16:creationId xmlns:a16="http://schemas.microsoft.com/office/drawing/2014/main" id="{ED73497F-AD5E-4FF7-8845-27EB3E831D9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41272" y="4905883"/>
            <a:ext cx="737836" cy="739888"/>
          </a:xfrm>
          <a:prstGeom prst="rect">
            <a:avLst/>
          </a:prstGeom>
        </p:spPr>
      </p:pic>
      <p:sp>
        <p:nvSpPr>
          <p:cNvPr id="9" name="TextBox 8">
            <a:extLst>
              <a:ext uri="{FF2B5EF4-FFF2-40B4-BE49-F238E27FC236}">
                <a16:creationId xmlns:a16="http://schemas.microsoft.com/office/drawing/2014/main" id="{53C052DB-67CF-44EB-AFB2-F8B422FE7F36}"/>
              </a:ext>
            </a:extLst>
          </p:cNvPr>
          <p:cNvSpPr txBox="1"/>
          <p:nvPr/>
        </p:nvSpPr>
        <p:spPr>
          <a:xfrm>
            <a:off x="7833341" y="5055699"/>
            <a:ext cx="2281715" cy="369332"/>
          </a:xfrm>
          <a:prstGeom prst="rect">
            <a:avLst/>
          </a:prstGeom>
          <a:noFill/>
        </p:spPr>
        <p:txBody>
          <a:bodyPr wrap="none" rtlCol="0">
            <a:spAutoFit/>
          </a:bodyPr>
          <a:lstStyle/>
          <a:p>
            <a:r>
              <a:rPr lang="en-US" dirty="0"/>
              <a:t>Sqlcodemonkey.com</a:t>
            </a:r>
          </a:p>
        </p:txBody>
      </p:sp>
      <p:pic>
        <p:nvPicPr>
          <p:cNvPr id="10" name="Picture 9" descr="A close up of a logo&#10;&#10;Description generated with very high confidence">
            <a:extLst>
              <a:ext uri="{FF2B5EF4-FFF2-40B4-BE49-F238E27FC236}">
                <a16:creationId xmlns:a16="http://schemas.microsoft.com/office/drawing/2014/main" id="{910FA8BE-242A-42CB-9150-2CCE3ABB8A68}"/>
              </a:ext>
            </a:extLst>
          </p:cNvPr>
          <p:cNvPicPr>
            <a:picLocks noChangeAspect="1"/>
          </p:cNvPicPr>
          <p:nvPr/>
        </p:nvPicPr>
        <p:blipFill>
          <a:blip r:embed="rId5"/>
          <a:stretch>
            <a:fillRect/>
          </a:stretch>
        </p:blipFill>
        <p:spPr>
          <a:xfrm>
            <a:off x="5813384" y="5546936"/>
            <a:ext cx="698050" cy="659758"/>
          </a:xfrm>
          <a:prstGeom prst="rect">
            <a:avLst/>
          </a:prstGeom>
        </p:spPr>
      </p:pic>
      <p:sp>
        <p:nvSpPr>
          <p:cNvPr id="11" name="TextBox 10">
            <a:extLst>
              <a:ext uri="{FF2B5EF4-FFF2-40B4-BE49-F238E27FC236}">
                <a16:creationId xmlns:a16="http://schemas.microsoft.com/office/drawing/2014/main" id="{FE865DD0-E4E5-4D40-957A-960074D79411}"/>
              </a:ext>
            </a:extLst>
          </p:cNvPr>
          <p:cNvSpPr txBox="1"/>
          <p:nvPr/>
        </p:nvSpPr>
        <p:spPr>
          <a:xfrm>
            <a:off x="6511434" y="5686176"/>
            <a:ext cx="2001061" cy="369332"/>
          </a:xfrm>
          <a:prstGeom prst="rect">
            <a:avLst/>
          </a:prstGeom>
          <a:noFill/>
        </p:spPr>
        <p:txBody>
          <a:bodyPr wrap="none" rtlCol="0">
            <a:spAutoFit/>
          </a:bodyPr>
          <a:lstStyle/>
          <a:p>
            <a:r>
              <a:rPr lang="en-US" dirty="0"/>
              <a:t>@</a:t>
            </a:r>
            <a:r>
              <a:rPr lang="en-US" dirty="0" err="1"/>
              <a:t>sqlcodemonkey</a:t>
            </a:r>
            <a:endParaRPr lang="en-US" dirty="0"/>
          </a:p>
        </p:txBody>
      </p:sp>
      <p:cxnSp>
        <p:nvCxnSpPr>
          <p:cNvPr id="13" name="Straight Connector 12">
            <a:extLst>
              <a:ext uri="{FF2B5EF4-FFF2-40B4-BE49-F238E27FC236}">
                <a16:creationId xmlns:a16="http://schemas.microsoft.com/office/drawing/2014/main" id="{C5C3EE57-D796-4DCE-8EFB-EB50B4B935CE}"/>
              </a:ext>
            </a:extLst>
          </p:cNvPr>
          <p:cNvCxnSpPr>
            <a:cxnSpLocks/>
          </p:cNvCxnSpPr>
          <p:nvPr/>
        </p:nvCxnSpPr>
        <p:spPr>
          <a:xfrm>
            <a:off x="0" y="701313"/>
            <a:ext cx="1152048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802134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5225AFD1-3C1D-4F4D-822E-65B6318781D6}"/>
              </a:ext>
            </a:extLst>
          </p:cNvPr>
          <p:cNvSpPr txBox="1">
            <a:spLocks/>
          </p:cNvSpPr>
          <p:nvPr/>
        </p:nvSpPr>
        <p:spPr>
          <a:xfrm>
            <a:off x="0" y="363"/>
            <a:ext cx="11520488"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b="1" dirty="0">
                <a:effectLst>
                  <a:outerShdw blurRad="38100" dist="38100" dir="2700000" algn="tl">
                    <a:srgbClr val="000000">
                      <a:alpha val="43137"/>
                    </a:srgbClr>
                  </a:outerShdw>
                </a:effectLst>
              </a:rPr>
              <a:t>A PLACE TO PUT YOUR STUFF</a:t>
            </a:r>
          </a:p>
        </p:txBody>
      </p:sp>
      <p:cxnSp>
        <p:nvCxnSpPr>
          <p:cNvPr id="4" name="Straight Connector 3">
            <a:extLst>
              <a:ext uri="{FF2B5EF4-FFF2-40B4-BE49-F238E27FC236}">
                <a16:creationId xmlns:a16="http://schemas.microsoft.com/office/drawing/2014/main" id="{A1994591-3ACD-4279-BD75-88715E7623EA}"/>
              </a:ext>
            </a:extLst>
          </p:cNvPr>
          <p:cNvCxnSpPr>
            <a:cxnSpLocks/>
          </p:cNvCxnSpPr>
          <p:nvPr/>
        </p:nvCxnSpPr>
        <p:spPr>
          <a:xfrm>
            <a:off x="0" y="720363"/>
            <a:ext cx="11520488" cy="0"/>
          </a:xfrm>
          <a:prstGeom prst="line">
            <a:avLst/>
          </a:prstGeom>
        </p:spPr>
        <p:style>
          <a:lnRef idx="2">
            <a:schemeClr val="accent1"/>
          </a:lnRef>
          <a:fillRef idx="0">
            <a:schemeClr val="accent1"/>
          </a:fillRef>
          <a:effectRef idx="1">
            <a:schemeClr val="accent1"/>
          </a:effectRef>
          <a:fontRef idx="minor">
            <a:schemeClr val="tx1"/>
          </a:fontRef>
        </p:style>
      </p:cxnSp>
      <p:sp>
        <p:nvSpPr>
          <p:cNvPr id="5" name="TextBox 4">
            <a:extLst>
              <a:ext uri="{FF2B5EF4-FFF2-40B4-BE49-F238E27FC236}">
                <a16:creationId xmlns:a16="http://schemas.microsoft.com/office/drawing/2014/main" id="{44542C79-8B99-4F65-9ADE-72523946B893}"/>
              </a:ext>
            </a:extLst>
          </p:cNvPr>
          <p:cNvSpPr txBox="1"/>
          <p:nvPr/>
        </p:nvSpPr>
        <p:spPr>
          <a:xfrm>
            <a:off x="115490" y="834276"/>
            <a:ext cx="11224726" cy="1815882"/>
          </a:xfrm>
          <a:prstGeom prst="rect">
            <a:avLst/>
          </a:prstGeom>
          <a:noFill/>
        </p:spPr>
        <p:txBody>
          <a:bodyPr wrap="square" rtlCol="0">
            <a:spAutoFit/>
          </a:bodyPr>
          <a:lstStyle/>
          <a:p>
            <a:r>
              <a:rPr lang="en-US" sz="2800" b="1" dirty="0">
                <a:solidFill>
                  <a:srgbClr val="7030A0"/>
                </a:solidFill>
                <a:latin typeface="Segoe UI" panose="020B0502040204020203" pitchFamily="34" charset="0"/>
                <a:cs typeface="Segoe UI" panose="020B0502040204020203" pitchFamily="34" charset="0"/>
              </a:rPr>
              <a:t>STUFF</a:t>
            </a:r>
            <a:r>
              <a:rPr lang="en-US" sz="2800" dirty="0">
                <a:latin typeface="Segoe UI" panose="020B0502040204020203" pitchFamily="34" charset="0"/>
                <a:cs typeface="Segoe UI" panose="020B0502040204020203" pitchFamily="34" charset="0"/>
              </a:rPr>
              <a:t>: The </a:t>
            </a:r>
            <a:r>
              <a:rPr lang="en-US" sz="2800" dirty="0">
                <a:solidFill>
                  <a:srgbClr val="7030A0"/>
                </a:solidFill>
                <a:latin typeface="Segoe UI" panose="020B0502040204020203" pitchFamily="34" charset="0"/>
                <a:cs typeface="Segoe UI" panose="020B0502040204020203" pitchFamily="34" charset="0"/>
              </a:rPr>
              <a:t>STUFF</a:t>
            </a:r>
            <a:r>
              <a:rPr lang="en-US" sz="2800" dirty="0">
                <a:latin typeface="Segoe UI" panose="020B0502040204020203" pitchFamily="34" charset="0"/>
                <a:cs typeface="Segoe UI" panose="020B0502040204020203" pitchFamily="34" charset="0"/>
              </a:rPr>
              <a:t> function inserts a string into another string. It then deletes a specified length of characters in the first string at the start position and then inserts the second string into the first string at that start position</a:t>
            </a:r>
          </a:p>
        </p:txBody>
      </p:sp>
      <p:sp>
        <p:nvSpPr>
          <p:cNvPr id="6" name="TextBox 5">
            <a:extLst>
              <a:ext uri="{FF2B5EF4-FFF2-40B4-BE49-F238E27FC236}">
                <a16:creationId xmlns:a16="http://schemas.microsoft.com/office/drawing/2014/main" id="{D46F6EE8-3D12-43C9-823A-39BAA7CBF477}"/>
              </a:ext>
            </a:extLst>
          </p:cNvPr>
          <p:cNvSpPr txBox="1"/>
          <p:nvPr/>
        </p:nvSpPr>
        <p:spPr>
          <a:xfrm>
            <a:off x="115490" y="2862481"/>
            <a:ext cx="11224726" cy="1384995"/>
          </a:xfrm>
          <a:prstGeom prst="rect">
            <a:avLst/>
          </a:prstGeom>
          <a:noFill/>
        </p:spPr>
        <p:txBody>
          <a:bodyPr wrap="square" rtlCol="0">
            <a:spAutoFit/>
          </a:bodyPr>
          <a:lstStyle/>
          <a:p>
            <a:r>
              <a:rPr lang="en-US" sz="2800" dirty="0">
                <a:solidFill>
                  <a:schemeClr val="tx1">
                    <a:lumMod val="50000"/>
                  </a:schemeClr>
                </a:solidFill>
                <a:latin typeface="Segoe UI" panose="020B0502040204020203" pitchFamily="34" charset="0"/>
                <a:cs typeface="Segoe UI" panose="020B0502040204020203" pitchFamily="34" charset="0"/>
              </a:rPr>
              <a:t>When using Dynamic SQL, the </a:t>
            </a:r>
            <a:r>
              <a:rPr lang="en-US" sz="2800" b="1" dirty="0">
                <a:solidFill>
                  <a:srgbClr val="7030A0"/>
                </a:solidFill>
                <a:latin typeface="Segoe UI" panose="020B0502040204020203" pitchFamily="34" charset="0"/>
                <a:cs typeface="Segoe UI" panose="020B0502040204020203" pitchFamily="34" charset="0"/>
              </a:rPr>
              <a:t>STUFF</a:t>
            </a:r>
            <a:r>
              <a:rPr lang="en-US" sz="2800" dirty="0">
                <a:solidFill>
                  <a:schemeClr val="tx1">
                    <a:lumMod val="50000"/>
                  </a:schemeClr>
                </a:solidFill>
                <a:latin typeface="Segoe UI" panose="020B0502040204020203" pitchFamily="34" charset="0"/>
                <a:cs typeface="Segoe UI" panose="020B0502040204020203" pitchFamily="34" charset="0"/>
              </a:rPr>
              <a:t> command allows you to build a string of column headers.  Then we can match those headers, with the headers in our temp table and </a:t>
            </a:r>
            <a:r>
              <a:rPr lang="en-US" sz="2800" dirty="0">
                <a:solidFill>
                  <a:srgbClr val="7030A0"/>
                </a:solidFill>
                <a:latin typeface="Segoe UI" panose="020B0502040204020203" pitchFamily="34" charset="0"/>
                <a:cs typeface="Segoe UI" panose="020B0502040204020203" pitchFamily="34" charset="0"/>
              </a:rPr>
              <a:t>PIVOT</a:t>
            </a:r>
            <a:r>
              <a:rPr lang="en-US" sz="2800" dirty="0">
                <a:solidFill>
                  <a:schemeClr val="tx1">
                    <a:lumMod val="50000"/>
                  </a:schemeClr>
                </a:solidFill>
                <a:latin typeface="Segoe UI" panose="020B0502040204020203" pitchFamily="34" charset="0"/>
                <a:cs typeface="Segoe UI" panose="020B0502040204020203" pitchFamily="34" charset="0"/>
              </a:rPr>
              <a:t> to </a:t>
            </a:r>
            <a:r>
              <a:rPr lang="en-US" sz="2800" dirty="0">
                <a:solidFill>
                  <a:srgbClr val="7030A0"/>
                </a:solidFill>
                <a:latin typeface="Segoe UI" panose="020B0502040204020203" pitchFamily="34" charset="0"/>
                <a:cs typeface="Segoe UI" panose="020B0502040204020203" pitchFamily="34" charset="0"/>
              </a:rPr>
              <a:t>SUM</a:t>
            </a:r>
            <a:r>
              <a:rPr lang="en-US" sz="2800" dirty="0">
                <a:solidFill>
                  <a:schemeClr val="tx1">
                    <a:lumMod val="50000"/>
                  </a:schemeClr>
                </a:solidFill>
                <a:latin typeface="Segoe UI" panose="020B0502040204020203" pitchFamily="34" charset="0"/>
                <a:cs typeface="Segoe UI" panose="020B0502040204020203" pitchFamily="34" charset="0"/>
              </a:rPr>
              <a:t> the values we need.</a:t>
            </a:r>
          </a:p>
        </p:txBody>
      </p:sp>
      <p:sp>
        <p:nvSpPr>
          <p:cNvPr id="7" name="Title 3">
            <a:extLst>
              <a:ext uri="{FF2B5EF4-FFF2-40B4-BE49-F238E27FC236}">
                <a16:creationId xmlns:a16="http://schemas.microsoft.com/office/drawing/2014/main" id="{239B6350-B4A3-471D-BF81-F83841763AA0}"/>
              </a:ext>
            </a:extLst>
          </p:cNvPr>
          <p:cNvSpPr txBox="1">
            <a:spLocks/>
          </p:cNvSpPr>
          <p:nvPr/>
        </p:nvSpPr>
        <p:spPr>
          <a:xfrm>
            <a:off x="115490" y="4459799"/>
            <a:ext cx="10482263"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sz="3600" b="1" i="1" dirty="0">
                <a:effectLst>
                  <a:outerShdw blurRad="38100" dist="38100" dir="2700000" algn="tl">
                    <a:srgbClr val="000000">
                      <a:alpha val="43137"/>
                    </a:srgbClr>
                  </a:outerShdw>
                </a:effectLst>
              </a:rPr>
              <a:t>BUT HOW EXACTLY DOES STUFF WORK?</a:t>
            </a:r>
          </a:p>
        </p:txBody>
      </p:sp>
    </p:spTree>
    <p:extLst>
      <p:ext uri="{BB962C8B-B14F-4D97-AF65-F5344CB8AC3E}">
        <p14:creationId xmlns:p14="http://schemas.microsoft.com/office/powerpoint/2010/main" val="26828591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CA38E02E-E55A-4C6A-9E9A-8991F61937A6}"/>
              </a:ext>
            </a:extLst>
          </p:cNvPr>
          <p:cNvSpPr txBox="1">
            <a:spLocks/>
          </p:cNvSpPr>
          <p:nvPr/>
        </p:nvSpPr>
        <p:spPr>
          <a:xfrm>
            <a:off x="0" y="363"/>
            <a:ext cx="11520488"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b="1" dirty="0">
                <a:effectLst>
                  <a:outerShdw blurRad="38100" dist="38100" dir="2700000" algn="tl">
                    <a:srgbClr val="000000">
                      <a:alpha val="43137"/>
                    </a:srgbClr>
                  </a:outerShdw>
                </a:effectLst>
              </a:rPr>
              <a:t>STUFF &amp; XML: </a:t>
            </a:r>
            <a:r>
              <a:rPr lang="en-US" sz="4000" b="1" dirty="0">
                <a:effectLst>
                  <a:outerShdw blurRad="38100" dist="38100" dir="2700000" algn="tl">
                    <a:srgbClr val="000000">
                      <a:alpha val="43137"/>
                    </a:srgbClr>
                  </a:outerShdw>
                </a:effectLst>
              </a:rPr>
              <a:t>LIVING IN PERFECT HARMONY</a:t>
            </a:r>
          </a:p>
        </p:txBody>
      </p:sp>
      <p:cxnSp>
        <p:nvCxnSpPr>
          <p:cNvPr id="4" name="Straight Connector 3">
            <a:extLst>
              <a:ext uri="{FF2B5EF4-FFF2-40B4-BE49-F238E27FC236}">
                <a16:creationId xmlns:a16="http://schemas.microsoft.com/office/drawing/2014/main" id="{5D25BB94-C5D8-46EF-8276-3397BC5D3CDC}"/>
              </a:ext>
            </a:extLst>
          </p:cNvPr>
          <p:cNvCxnSpPr>
            <a:cxnSpLocks/>
          </p:cNvCxnSpPr>
          <p:nvPr/>
        </p:nvCxnSpPr>
        <p:spPr>
          <a:xfrm>
            <a:off x="0" y="720363"/>
            <a:ext cx="11520488" cy="0"/>
          </a:xfrm>
          <a:prstGeom prst="line">
            <a:avLst/>
          </a:prstGeom>
        </p:spPr>
        <p:style>
          <a:lnRef idx="2">
            <a:schemeClr val="accent1"/>
          </a:lnRef>
          <a:fillRef idx="0">
            <a:schemeClr val="accent1"/>
          </a:fillRef>
          <a:effectRef idx="1">
            <a:schemeClr val="accent1"/>
          </a:effectRef>
          <a:fontRef idx="minor">
            <a:schemeClr val="tx1"/>
          </a:fontRef>
        </p:style>
      </p:cxnSp>
      <p:sp>
        <p:nvSpPr>
          <p:cNvPr id="6" name="Title 3">
            <a:extLst>
              <a:ext uri="{FF2B5EF4-FFF2-40B4-BE49-F238E27FC236}">
                <a16:creationId xmlns:a16="http://schemas.microsoft.com/office/drawing/2014/main" id="{B65CA5A8-C2DA-49A8-8FD6-D2F4E345D556}"/>
              </a:ext>
            </a:extLst>
          </p:cNvPr>
          <p:cNvSpPr txBox="1">
            <a:spLocks/>
          </p:cNvSpPr>
          <p:nvPr/>
        </p:nvSpPr>
        <p:spPr>
          <a:xfrm>
            <a:off x="231337" y="847936"/>
            <a:ext cx="10482263"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sz="3600" b="1" i="1" dirty="0">
                <a:effectLst>
                  <a:outerShdw blurRad="38100" dist="38100" dir="2700000" algn="tl">
                    <a:srgbClr val="000000">
                      <a:alpha val="43137"/>
                    </a:srgbClr>
                  </a:outerShdw>
                </a:effectLst>
              </a:rPr>
              <a:t>GET XML element string with FOR XML</a:t>
            </a:r>
          </a:p>
        </p:txBody>
      </p:sp>
      <p:sp>
        <p:nvSpPr>
          <p:cNvPr id="7" name="TextBox 6">
            <a:extLst>
              <a:ext uri="{FF2B5EF4-FFF2-40B4-BE49-F238E27FC236}">
                <a16:creationId xmlns:a16="http://schemas.microsoft.com/office/drawing/2014/main" id="{88D5A3B9-5BE3-4ECD-B047-2CB7836ABB35}"/>
              </a:ext>
            </a:extLst>
          </p:cNvPr>
          <p:cNvSpPr txBox="1"/>
          <p:nvPr/>
        </p:nvSpPr>
        <p:spPr>
          <a:xfrm>
            <a:off x="231337" y="1567936"/>
            <a:ext cx="11224726" cy="1015663"/>
          </a:xfrm>
          <a:prstGeom prst="rect">
            <a:avLst/>
          </a:prstGeom>
          <a:noFill/>
        </p:spPr>
        <p:txBody>
          <a:bodyPr wrap="square" rtlCol="0">
            <a:spAutoFit/>
          </a:bodyPr>
          <a:lstStyle/>
          <a:p>
            <a:pPr marL="457200" indent="-457200">
              <a:buFont typeface="Arial" panose="020B0604020202020204" pitchFamily="34" charset="0"/>
              <a:buChar char="•"/>
            </a:pPr>
            <a:r>
              <a:rPr lang="en-US" sz="2000" dirty="0">
                <a:solidFill>
                  <a:schemeClr val="tx1">
                    <a:lumMod val="50000"/>
                  </a:schemeClr>
                </a:solidFill>
                <a:latin typeface="Segoe UI" panose="020B0502040204020203" pitchFamily="34" charset="0"/>
                <a:cs typeface="Segoe UI" panose="020B0502040204020203" pitchFamily="34" charset="0"/>
              </a:rPr>
              <a:t>Adding </a:t>
            </a:r>
            <a:r>
              <a:rPr lang="en-US" sz="2000" b="1" dirty="0">
                <a:solidFill>
                  <a:srgbClr val="7030A0"/>
                </a:solidFill>
                <a:latin typeface="Segoe UI" panose="020B0502040204020203" pitchFamily="34" charset="0"/>
                <a:cs typeface="Segoe UI" panose="020B0502040204020203" pitchFamily="34" charset="0"/>
              </a:rPr>
              <a:t>FOR XML PATH </a:t>
            </a:r>
            <a:r>
              <a:rPr lang="en-US" sz="2000" dirty="0">
                <a:solidFill>
                  <a:schemeClr val="tx1">
                    <a:lumMod val="50000"/>
                  </a:schemeClr>
                </a:solidFill>
                <a:latin typeface="Segoe UI" panose="020B0502040204020203" pitchFamily="34" charset="0"/>
                <a:cs typeface="Segoe UI" panose="020B0502040204020203" pitchFamily="34" charset="0"/>
              </a:rPr>
              <a:t>to the end of a query allows us to output the results of the query as </a:t>
            </a:r>
            <a:r>
              <a:rPr lang="en-US" sz="2000" dirty="0">
                <a:solidFill>
                  <a:srgbClr val="7030A0"/>
                </a:solidFill>
                <a:latin typeface="Segoe UI" panose="020B0502040204020203" pitchFamily="34" charset="0"/>
                <a:cs typeface="Segoe UI" panose="020B0502040204020203" pitchFamily="34" charset="0"/>
              </a:rPr>
              <a:t>XML</a:t>
            </a:r>
            <a:r>
              <a:rPr lang="en-US" sz="2000" dirty="0">
                <a:solidFill>
                  <a:schemeClr val="tx1">
                    <a:lumMod val="50000"/>
                  </a:schemeClr>
                </a:solidFill>
                <a:latin typeface="Segoe UI" panose="020B0502040204020203" pitchFamily="34" charset="0"/>
                <a:cs typeface="Segoe UI" panose="020B0502040204020203" pitchFamily="34" charset="0"/>
              </a:rPr>
              <a:t> elements, with the element name contained in the </a:t>
            </a:r>
            <a:r>
              <a:rPr lang="en-US" sz="2000" dirty="0">
                <a:solidFill>
                  <a:srgbClr val="7030A0"/>
                </a:solidFill>
                <a:latin typeface="Segoe UI" panose="020B0502040204020203" pitchFamily="34" charset="0"/>
                <a:cs typeface="Segoe UI" panose="020B0502040204020203" pitchFamily="34" charset="0"/>
              </a:rPr>
              <a:t>PATH</a:t>
            </a:r>
            <a:r>
              <a:rPr lang="en-US" sz="2000" dirty="0">
                <a:solidFill>
                  <a:schemeClr val="tx1">
                    <a:lumMod val="50000"/>
                  </a:schemeClr>
                </a:solidFill>
                <a:latin typeface="Segoe UI" panose="020B0502040204020203" pitchFamily="34" charset="0"/>
                <a:cs typeface="Segoe UI" panose="020B0502040204020203" pitchFamily="34" charset="0"/>
              </a:rPr>
              <a:t> argument.  For example, if we were to run the following SQL Statement:</a:t>
            </a:r>
          </a:p>
        </p:txBody>
      </p:sp>
      <p:pic>
        <p:nvPicPr>
          <p:cNvPr id="8" name="Picture 7">
            <a:extLst>
              <a:ext uri="{FF2B5EF4-FFF2-40B4-BE49-F238E27FC236}">
                <a16:creationId xmlns:a16="http://schemas.microsoft.com/office/drawing/2014/main" id="{7D365033-97F8-433B-91A1-B4E3D935E2E5}"/>
              </a:ext>
            </a:extLst>
          </p:cNvPr>
          <p:cNvPicPr>
            <a:picLocks noChangeAspect="1"/>
          </p:cNvPicPr>
          <p:nvPr/>
        </p:nvPicPr>
        <p:blipFill>
          <a:blip r:embed="rId2"/>
          <a:stretch>
            <a:fillRect/>
          </a:stretch>
        </p:blipFill>
        <p:spPr>
          <a:xfrm>
            <a:off x="718774" y="2672506"/>
            <a:ext cx="7398859" cy="391671"/>
          </a:xfrm>
          <a:prstGeom prst="rect">
            <a:avLst/>
          </a:prstGeom>
        </p:spPr>
      </p:pic>
      <p:sp>
        <p:nvSpPr>
          <p:cNvPr id="9" name="TextBox 8">
            <a:extLst>
              <a:ext uri="{FF2B5EF4-FFF2-40B4-BE49-F238E27FC236}">
                <a16:creationId xmlns:a16="http://schemas.microsoft.com/office/drawing/2014/main" id="{D0E46613-B0A5-41FE-861D-C5078496B06F}"/>
              </a:ext>
            </a:extLst>
          </p:cNvPr>
          <p:cNvSpPr txBox="1"/>
          <p:nvPr/>
        </p:nvSpPr>
        <p:spPr>
          <a:xfrm>
            <a:off x="231337" y="3117696"/>
            <a:ext cx="11224726" cy="707886"/>
          </a:xfrm>
          <a:prstGeom prst="rect">
            <a:avLst/>
          </a:prstGeom>
          <a:noFill/>
        </p:spPr>
        <p:txBody>
          <a:bodyPr wrap="square" rtlCol="0">
            <a:spAutoFit/>
          </a:bodyPr>
          <a:lstStyle/>
          <a:p>
            <a:pPr marL="457200" indent="-457200">
              <a:buFont typeface="Arial" panose="020B0604020202020204" pitchFamily="34" charset="0"/>
              <a:buChar char="•"/>
            </a:pPr>
            <a:r>
              <a:rPr lang="en-US" sz="2000" dirty="0">
                <a:solidFill>
                  <a:schemeClr val="tx1">
                    <a:lumMod val="50000"/>
                  </a:schemeClr>
                </a:solidFill>
                <a:latin typeface="Segoe UI" panose="020B0502040204020203" pitchFamily="34" charset="0"/>
                <a:cs typeface="Segoe UI" panose="020B0502040204020203" pitchFamily="34" charset="0"/>
              </a:rPr>
              <a:t>By passing in a blank string (</a:t>
            </a:r>
            <a:r>
              <a:rPr lang="en-US" sz="2000" b="1" dirty="0">
                <a:solidFill>
                  <a:srgbClr val="7030A0"/>
                </a:solidFill>
                <a:latin typeface="Segoe UI" panose="020B0502040204020203" pitchFamily="34" charset="0"/>
                <a:cs typeface="Segoe UI" panose="020B0502040204020203" pitchFamily="34" charset="0"/>
              </a:rPr>
              <a:t>FOR XML PATH(‘’)</a:t>
            </a:r>
            <a:r>
              <a:rPr lang="en-US" sz="2000" dirty="0">
                <a:solidFill>
                  <a:schemeClr val="tx1">
                    <a:lumMod val="50000"/>
                  </a:schemeClr>
                </a:solidFill>
                <a:latin typeface="Segoe UI" panose="020B0502040204020203" pitchFamily="34" charset="0"/>
                <a:cs typeface="Segoe UI" panose="020B0502040204020203" pitchFamily="34" charset="0"/>
              </a:rPr>
              <a:t>), we would end up with the following results from our query:</a:t>
            </a:r>
          </a:p>
        </p:txBody>
      </p:sp>
      <p:sp>
        <p:nvSpPr>
          <p:cNvPr id="10" name="TextBox 9">
            <a:extLst>
              <a:ext uri="{FF2B5EF4-FFF2-40B4-BE49-F238E27FC236}">
                <a16:creationId xmlns:a16="http://schemas.microsoft.com/office/drawing/2014/main" id="{84581A92-18DB-4B26-8A79-21A7CF822AFB}"/>
              </a:ext>
            </a:extLst>
          </p:cNvPr>
          <p:cNvSpPr txBox="1"/>
          <p:nvPr/>
        </p:nvSpPr>
        <p:spPr>
          <a:xfrm>
            <a:off x="2631076" y="3430917"/>
            <a:ext cx="2796601" cy="400110"/>
          </a:xfrm>
          <a:prstGeom prst="rect">
            <a:avLst/>
          </a:prstGeom>
          <a:noFill/>
        </p:spPr>
        <p:txBody>
          <a:bodyPr wrap="square" rtlCol="0">
            <a:spAutoFit/>
          </a:bodyPr>
          <a:lstStyle/>
          <a:p>
            <a:r>
              <a:rPr lang="en-US" sz="2000" b="1" dirty="0">
                <a:solidFill>
                  <a:srgbClr val="00B050"/>
                </a:solidFill>
                <a:latin typeface="Segoe UI" panose="020B0502040204020203" pitchFamily="34" charset="0"/>
                <a:cs typeface="Segoe UI" panose="020B0502040204020203" pitchFamily="34" charset="0"/>
              </a:rPr>
              <a:t>,</a:t>
            </a:r>
            <a:r>
              <a:rPr lang="en-US" sz="2000" b="1" dirty="0" err="1">
                <a:solidFill>
                  <a:srgbClr val="00B050"/>
                </a:solidFill>
                <a:latin typeface="Segoe UI" panose="020B0502040204020203" pitchFamily="34" charset="0"/>
                <a:cs typeface="Segoe UI" panose="020B0502040204020203" pitchFamily="34" charset="0"/>
              </a:rPr>
              <a:t>aaa,bbb,ccc,ddd,eee</a:t>
            </a:r>
            <a:endParaRPr lang="en-US" sz="2000" b="1" dirty="0">
              <a:solidFill>
                <a:srgbClr val="00B050"/>
              </a:solidFill>
              <a:latin typeface="Segoe UI" panose="020B0502040204020203" pitchFamily="34" charset="0"/>
              <a:cs typeface="Segoe UI" panose="020B0502040204020203" pitchFamily="34" charset="0"/>
            </a:endParaRPr>
          </a:p>
        </p:txBody>
      </p:sp>
      <p:sp>
        <p:nvSpPr>
          <p:cNvPr id="11" name="TextBox 10">
            <a:extLst>
              <a:ext uri="{FF2B5EF4-FFF2-40B4-BE49-F238E27FC236}">
                <a16:creationId xmlns:a16="http://schemas.microsoft.com/office/drawing/2014/main" id="{C9D285C7-8C4C-4D69-A696-6CA74D28A262}"/>
              </a:ext>
            </a:extLst>
          </p:cNvPr>
          <p:cNvSpPr txBox="1"/>
          <p:nvPr/>
        </p:nvSpPr>
        <p:spPr>
          <a:xfrm>
            <a:off x="0" y="4263982"/>
            <a:ext cx="11520488" cy="707886"/>
          </a:xfrm>
          <a:prstGeom prst="rect">
            <a:avLst/>
          </a:prstGeom>
          <a:noFill/>
        </p:spPr>
        <p:txBody>
          <a:bodyPr wrap="square" rtlCol="0">
            <a:spAutoFit/>
          </a:bodyPr>
          <a:lstStyle/>
          <a:p>
            <a:pPr algn="ctr"/>
            <a:r>
              <a:rPr lang="en-US" sz="4000" b="1" dirty="0">
                <a:solidFill>
                  <a:srgbClr val="FF0000"/>
                </a:solidFill>
                <a:effectLst>
                  <a:outerShdw blurRad="38100" dist="38100" dir="2700000" algn="tl">
                    <a:srgbClr val="000000">
                      <a:alpha val="43137"/>
                    </a:srgbClr>
                  </a:outerShdw>
                </a:effectLst>
                <a:latin typeface="Segoe UI" panose="020B0502040204020203" pitchFamily="34" charset="0"/>
                <a:cs typeface="Segoe UI" panose="020B0502040204020203" pitchFamily="34" charset="0"/>
              </a:rPr>
              <a:t>STOP:  WE HAVE A PROBLEM!</a:t>
            </a:r>
          </a:p>
        </p:txBody>
      </p:sp>
    </p:spTree>
    <p:extLst>
      <p:ext uri="{BB962C8B-B14F-4D97-AF65-F5344CB8AC3E}">
        <p14:creationId xmlns:p14="http://schemas.microsoft.com/office/powerpoint/2010/main" val="8353405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8C39B33C-2C08-4B5B-A756-19CB68A856E4}"/>
              </a:ext>
            </a:extLst>
          </p:cNvPr>
          <p:cNvCxnSpPr>
            <a:cxnSpLocks/>
          </p:cNvCxnSpPr>
          <p:nvPr/>
        </p:nvCxnSpPr>
        <p:spPr>
          <a:xfrm>
            <a:off x="0" y="720363"/>
            <a:ext cx="11520488" cy="0"/>
          </a:xfrm>
          <a:prstGeom prst="line">
            <a:avLst/>
          </a:prstGeom>
        </p:spPr>
        <p:style>
          <a:lnRef idx="2">
            <a:schemeClr val="accent1"/>
          </a:lnRef>
          <a:fillRef idx="0">
            <a:schemeClr val="accent1"/>
          </a:fillRef>
          <a:effectRef idx="1">
            <a:schemeClr val="accent1"/>
          </a:effectRef>
          <a:fontRef idx="minor">
            <a:schemeClr val="tx1"/>
          </a:fontRef>
        </p:style>
      </p:cxnSp>
      <p:sp>
        <p:nvSpPr>
          <p:cNvPr id="5" name="Title 3">
            <a:extLst>
              <a:ext uri="{FF2B5EF4-FFF2-40B4-BE49-F238E27FC236}">
                <a16:creationId xmlns:a16="http://schemas.microsoft.com/office/drawing/2014/main" id="{58A4C2CB-7572-4477-AD49-E429112A914A}"/>
              </a:ext>
            </a:extLst>
          </p:cNvPr>
          <p:cNvSpPr txBox="1">
            <a:spLocks/>
          </p:cNvSpPr>
          <p:nvPr/>
        </p:nvSpPr>
        <p:spPr>
          <a:xfrm>
            <a:off x="0" y="363"/>
            <a:ext cx="11520488" cy="720000"/>
          </a:xfrm>
          <a:prstGeom prst="rect">
            <a:avLst/>
          </a:prstGeom>
        </p:spPr>
        <p:style>
          <a:lnRef idx="1">
            <a:schemeClr val="accent2"/>
          </a:lnRef>
          <a:fillRef idx="2">
            <a:schemeClr val="accent2"/>
          </a:fillRef>
          <a:effectRef idx="1">
            <a:schemeClr val="accent2"/>
          </a:effectRef>
          <a:fontRef idx="minor">
            <a:schemeClr val="dk1"/>
          </a:fontRef>
        </p:style>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b="1" dirty="0">
                <a:effectLst>
                  <a:outerShdw blurRad="38100" dist="38100" dir="2700000" algn="tl">
                    <a:srgbClr val="000000">
                      <a:alpha val="43137"/>
                    </a:srgbClr>
                  </a:outerShdw>
                </a:effectLst>
              </a:rPr>
              <a:t>POP QUIZ TIME!</a:t>
            </a:r>
          </a:p>
        </p:txBody>
      </p:sp>
      <p:sp>
        <p:nvSpPr>
          <p:cNvPr id="9" name="TextBox 8">
            <a:extLst>
              <a:ext uri="{FF2B5EF4-FFF2-40B4-BE49-F238E27FC236}">
                <a16:creationId xmlns:a16="http://schemas.microsoft.com/office/drawing/2014/main" id="{F25A1E00-509E-4BE4-A968-6A1E57971BA6}"/>
              </a:ext>
            </a:extLst>
          </p:cNvPr>
          <p:cNvSpPr txBox="1"/>
          <p:nvPr/>
        </p:nvSpPr>
        <p:spPr>
          <a:xfrm>
            <a:off x="382969" y="977485"/>
            <a:ext cx="11459547" cy="954107"/>
          </a:xfrm>
          <a:prstGeom prst="rect">
            <a:avLst/>
          </a:prstGeom>
          <a:noFill/>
        </p:spPr>
        <p:txBody>
          <a:bodyPr wrap="square" rtlCol="0">
            <a:spAutoFit/>
          </a:bodyPr>
          <a:lstStyle/>
          <a:p>
            <a:pPr marL="457200" indent="-457200">
              <a:buFont typeface="Arial" panose="020B0604020202020204" pitchFamily="34" charset="0"/>
              <a:buChar char="•"/>
            </a:pPr>
            <a:r>
              <a:rPr lang="en-US" sz="2800" dirty="0">
                <a:solidFill>
                  <a:schemeClr val="tx1">
                    <a:lumMod val="50000"/>
                  </a:schemeClr>
                </a:solidFill>
                <a:latin typeface="Segoe UI" panose="020B0502040204020203" pitchFamily="34" charset="0"/>
                <a:cs typeface="Segoe UI" panose="020B0502040204020203" pitchFamily="34" charset="0"/>
              </a:rPr>
              <a:t>In the previous slide, we ran the follow query which gave the following results.</a:t>
            </a:r>
          </a:p>
        </p:txBody>
      </p:sp>
      <p:pic>
        <p:nvPicPr>
          <p:cNvPr id="11" name="Picture 10">
            <a:extLst>
              <a:ext uri="{FF2B5EF4-FFF2-40B4-BE49-F238E27FC236}">
                <a16:creationId xmlns:a16="http://schemas.microsoft.com/office/drawing/2014/main" id="{BC1E39F9-EABE-493F-B012-A2887A696B44}"/>
              </a:ext>
            </a:extLst>
          </p:cNvPr>
          <p:cNvPicPr>
            <a:picLocks noChangeAspect="1"/>
          </p:cNvPicPr>
          <p:nvPr/>
        </p:nvPicPr>
        <p:blipFill>
          <a:blip r:embed="rId2"/>
          <a:stretch>
            <a:fillRect/>
          </a:stretch>
        </p:blipFill>
        <p:spPr>
          <a:xfrm>
            <a:off x="844010" y="2028791"/>
            <a:ext cx="7398859" cy="391671"/>
          </a:xfrm>
          <a:prstGeom prst="rect">
            <a:avLst/>
          </a:prstGeom>
        </p:spPr>
      </p:pic>
      <p:sp>
        <p:nvSpPr>
          <p:cNvPr id="12" name="TextBox 11">
            <a:extLst>
              <a:ext uri="{FF2B5EF4-FFF2-40B4-BE49-F238E27FC236}">
                <a16:creationId xmlns:a16="http://schemas.microsoft.com/office/drawing/2014/main" id="{352EFE7F-1AF8-4C68-A6C8-B44BD5D6AD5F}"/>
              </a:ext>
            </a:extLst>
          </p:cNvPr>
          <p:cNvSpPr txBox="1"/>
          <p:nvPr/>
        </p:nvSpPr>
        <p:spPr>
          <a:xfrm>
            <a:off x="844010" y="2499396"/>
            <a:ext cx="1035381" cy="400110"/>
          </a:xfrm>
          <a:prstGeom prst="rect">
            <a:avLst/>
          </a:prstGeom>
          <a:noFill/>
        </p:spPr>
        <p:txBody>
          <a:bodyPr wrap="square" rtlCol="0">
            <a:spAutoFit/>
          </a:bodyPr>
          <a:lstStyle/>
          <a:p>
            <a:r>
              <a:rPr lang="en-US" sz="2000" dirty="0">
                <a:solidFill>
                  <a:schemeClr val="tx1">
                    <a:lumMod val="50000"/>
                  </a:schemeClr>
                </a:solidFill>
                <a:latin typeface="Segoe UI" panose="020B0502040204020203" pitchFamily="34" charset="0"/>
                <a:cs typeface="Segoe UI" panose="020B0502040204020203" pitchFamily="34" charset="0"/>
              </a:rPr>
              <a:t>Results:</a:t>
            </a:r>
          </a:p>
        </p:txBody>
      </p:sp>
      <p:sp>
        <p:nvSpPr>
          <p:cNvPr id="14" name="TextBox 13">
            <a:extLst>
              <a:ext uri="{FF2B5EF4-FFF2-40B4-BE49-F238E27FC236}">
                <a16:creationId xmlns:a16="http://schemas.microsoft.com/office/drawing/2014/main" id="{A378EE1D-6CBA-4164-BC0E-592C37B1C274}"/>
              </a:ext>
            </a:extLst>
          </p:cNvPr>
          <p:cNvSpPr txBox="1"/>
          <p:nvPr/>
        </p:nvSpPr>
        <p:spPr>
          <a:xfrm>
            <a:off x="1879391" y="2499396"/>
            <a:ext cx="2796601" cy="400110"/>
          </a:xfrm>
          <a:prstGeom prst="rect">
            <a:avLst/>
          </a:prstGeom>
          <a:noFill/>
        </p:spPr>
        <p:txBody>
          <a:bodyPr wrap="square" rtlCol="0">
            <a:spAutoFit/>
          </a:bodyPr>
          <a:lstStyle/>
          <a:p>
            <a:r>
              <a:rPr lang="en-US" sz="2000" b="1" dirty="0">
                <a:solidFill>
                  <a:srgbClr val="00B050"/>
                </a:solidFill>
                <a:latin typeface="Segoe UI" panose="020B0502040204020203" pitchFamily="34" charset="0"/>
                <a:cs typeface="Segoe UI" panose="020B0502040204020203" pitchFamily="34" charset="0"/>
              </a:rPr>
              <a:t>,</a:t>
            </a:r>
            <a:r>
              <a:rPr lang="en-US" sz="2000" b="1" dirty="0" err="1">
                <a:solidFill>
                  <a:srgbClr val="00B050"/>
                </a:solidFill>
                <a:latin typeface="Segoe UI" panose="020B0502040204020203" pitchFamily="34" charset="0"/>
                <a:cs typeface="Segoe UI" panose="020B0502040204020203" pitchFamily="34" charset="0"/>
              </a:rPr>
              <a:t>aaa,bbb,ccc,ddd,eee</a:t>
            </a:r>
            <a:endParaRPr lang="en-US" sz="2000" b="1" dirty="0">
              <a:solidFill>
                <a:srgbClr val="00B050"/>
              </a:solidFill>
              <a:latin typeface="Segoe UI" panose="020B0502040204020203" pitchFamily="34" charset="0"/>
              <a:cs typeface="Segoe UI" panose="020B0502040204020203" pitchFamily="34" charset="0"/>
            </a:endParaRPr>
          </a:p>
        </p:txBody>
      </p:sp>
      <p:sp>
        <p:nvSpPr>
          <p:cNvPr id="15" name="Rectangle 14">
            <a:extLst>
              <a:ext uri="{FF2B5EF4-FFF2-40B4-BE49-F238E27FC236}">
                <a16:creationId xmlns:a16="http://schemas.microsoft.com/office/drawing/2014/main" id="{D12A1C08-AB3D-4CED-8173-A4DF82F0AB46}"/>
              </a:ext>
            </a:extLst>
          </p:cNvPr>
          <p:cNvSpPr/>
          <p:nvPr/>
        </p:nvSpPr>
        <p:spPr>
          <a:xfrm>
            <a:off x="2325218" y="3543327"/>
            <a:ext cx="5847499" cy="769441"/>
          </a:xfrm>
          <a:prstGeom prst="rect">
            <a:avLst/>
          </a:prstGeom>
        </p:spPr>
        <p:txBody>
          <a:bodyPr wrap="none">
            <a:spAutoFit/>
          </a:bodyPr>
          <a:lstStyle/>
          <a:p>
            <a:pPr algn="ctr"/>
            <a:r>
              <a:rPr lang="en-US" sz="4400" b="1" dirty="0">
                <a:solidFill>
                  <a:srgbClr val="7030A0"/>
                </a:solidFill>
                <a:effectLst>
                  <a:outerShdw blurRad="38100" dist="38100" dir="2700000" algn="tl">
                    <a:srgbClr val="000000">
                      <a:alpha val="43137"/>
                    </a:srgbClr>
                  </a:outerShdw>
                </a:effectLst>
                <a:latin typeface="Segoe UI" panose="020B0502040204020203" pitchFamily="34" charset="0"/>
                <a:cs typeface="Segoe UI" panose="020B0502040204020203" pitchFamily="34" charset="0"/>
              </a:rPr>
              <a:t>What is the problem?</a:t>
            </a:r>
          </a:p>
        </p:txBody>
      </p:sp>
      <p:cxnSp>
        <p:nvCxnSpPr>
          <p:cNvPr id="16" name="Straight Arrow Connector 15">
            <a:extLst>
              <a:ext uri="{FF2B5EF4-FFF2-40B4-BE49-F238E27FC236}">
                <a16:creationId xmlns:a16="http://schemas.microsoft.com/office/drawing/2014/main" id="{0E2CFA11-F78A-40D8-B464-559A7CFCFBDC}"/>
              </a:ext>
            </a:extLst>
          </p:cNvPr>
          <p:cNvCxnSpPr/>
          <p:nvPr/>
        </p:nvCxnSpPr>
        <p:spPr>
          <a:xfrm flipV="1">
            <a:off x="1161176" y="2850930"/>
            <a:ext cx="822960" cy="2651760"/>
          </a:xfrm>
          <a:prstGeom prst="straightConnector1">
            <a:avLst/>
          </a:prstGeom>
          <a:ln w="50800">
            <a:solidFill>
              <a:srgbClr val="FF0000"/>
            </a:solidFill>
            <a:tailEnd type="triangle"/>
          </a:ln>
          <a:effectLst>
            <a:outerShdw blurRad="50800" dist="38100" dir="2700000" algn="tl"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cxnSp>
        <p:nvCxnSpPr>
          <p:cNvPr id="17" name="Straight Arrow Connector 16">
            <a:extLst>
              <a:ext uri="{FF2B5EF4-FFF2-40B4-BE49-F238E27FC236}">
                <a16:creationId xmlns:a16="http://schemas.microsoft.com/office/drawing/2014/main" id="{BFC2FD33-2A24-4358-845F-26570ABAE75D}"/>
              </a:ext>
            </a:extLst>
          </p:cNvPr>
          <p:cNvCxnSpPr>
            <a:cxnSpLocks/>
          </p:cNvCxnSpPr>
          <p:nvPr/>
        </p:nvCxnSpPr>
        <p:spPr>
          <a:xfrm flipH="1" flipV="1">
            <a:off x="2077125" y="2850930"/>
            <a:ext cx="942392" cy="2525172"/>
          </a:xfrm>
          <a:prstGeom prst="straightConnector1">
            <a:avLst/>
          </a:prstGeom>
          <a:ln w="50800">
            <a:solidFill>
              <a:srgbClr val="FF0000"/>
            </a:solidFill>
            <a:tailEnd type="triangle"/>
          </a:ln>
          <a:effectLst>
            <a:outerShdw blurRad="50800" dist="38100" dir="2700000" algn="tl"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cxnSp>
        <p:nvCxnSpPr>
          <p:cNvPr id="18" name="Straight Arrow Connector 17">
            <a:extLst>
              <a:ext uri="{FF2B5EF4-FFF2-40B4-BE49-F238E27FC236}">
                <a16:creationId xmlns:a16="http://schemas.microsoft.com/office/drawing/2014/main" id="{4582DABE-F46A-42CC-A9DA-7D69F612BE85}"/>
              </a:ext>
            </a:extLst>
          </p:cNvPr>
          <p:cNvCxnSpPr>
            <a:cxnSpLocks/>
          </p:cNvCxnSpPr>
          <p:nvPr/>
        </p:nvCxnSpPr>
        <p:spPr>
          <a:xfrm>
            <a:off x="251670" y="840138"/>
            <a:ext cx="1732466" cy="1891938"/>
          </a:xfrm>
          <a:prstGeom prst="straightConnector1">
            <a:avLst/>
          </a:prstGeom>
          <a:ln w="50800">
            <a:solidFill>
              <a:srgbClr val="FF0000"/>
            </a:solidFill>
            <a:tailEnd type="triangle"/>
          </a:ln>
          <a:effectLst>
            <a:outerShdw blurRad="50800" dist="38100" dir="2700000" algn="tl"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cxnSp>
        <p:nvCxnSpPr>
          <p:cNvPr id="19" name="Straight Arrow Connector 18">
            <a:extLst>
              <a:ext uri="{FF2B5EF4-FFF2-40B4-BE49-F238E27FC236}">
                <a16:creationId xmlns:a16="http://schemas.microsoft.com/office/drawing/2014/main" id="{BC107BFE-2009-44F9-82C5-5F604BFB2CB9}"/>
              </a:ext>
            </a:extLst>
          </p:cNvPr>
          <p:cNvCxnSpPr>
            <a:cxnSpLocks/>
          </p:cNvCxnSpPr>
          <p:nvPr/>
        </p:nvCxnSpPr>
        <p:spPr>
          <a:xfrm flipH="1">
            <a:off x="2077125" y="840138"/>
            <a:ext cx="2466213" cy="1859313"/>
          </a:xfrm>
          <a:prstGeom prst="straightConnector1">
            <a:avLst/>
          </a:prstGeom>
          <a:ln w="50800">
            <a:solidFill>
              <a:srgbClr val="FF0000"/>
            </a:solidFill>
            <a:tailEnd type="triangle"/>
          </a:ln>
          <a:effectLst>
            <a:outerShdw blurRad="50800" dist="38100" dir="2700000" algn="tl"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4822207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67EA5E8-4BD9-4C97-B99E-02A5D4B86734}"/>
              </a:ext>
            </a:extLst>
          </p:cNvPr>
          <p:cNvSpPr txBox="1">
            <a:spLocks/>
          </p:cNvSpPr>
          <p:nvPr/>
        </p:nvSpPr>
        <p:spPr>
          <a:xfrm>
            <a:off x="0" y="363"/>
            <a:ext cx="11520488"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b="1" dirty="0">
                <a:effectLst>
                  <a:outerShdw blurRad="38100" dist="38100" dir="2700000" algn="tl">
                    <a:srgbClr val="000000">
                      <a:alpha val="43137"/>
                    </a:srgbClr>
                  </a:outerShdw>
                </a:effectLst>
              </a:rPr>
              <a:t>STUFF &amp; XML: </a:t>
            </a:r>
            <a:r>
              <a:rPr lang="en-US" sz="4000" b="1" dirty="0">
                <a:effectLst>
                  <a:outerShdw blurRad="38100" dist="38100" dir="2700000" algn="tl">
                    <a:srgbClr val="000000">
                      <a:alpha val="43137"/>
                    </a:srgbClr>
                  </a:outerShdw>
                </a:effectLst>
              </a:rPr>
              <a:t>DROPPING THE ,</a:t>
            </a:r>
          </a:p>
        </p:txBody>
      </p:sp>
      <p:cxnSp>
        <p:nvCxnSpPr>
          <p:cNvPr id="5" name="Straight Connector 4">
            <a:extLst>
              <a:ext uri="{FF2B5EF4-FFF2-40B4-BE49-F238E27FC236}">
                <a16:creationId xmlns:a16="http://schemas.microsoft.com/office/drawing/2014/main" id="{B5E49D48-8104-4F7E-85CE-5AA62B7D275D}"/>
              </a:ext>
            </a:extLst>
          </p:cNvPr>
          <p:cNvCxnSpPr>
            <a:cxnSpLocks/>
          </p:cNvCxnSpPr>
          <p:nvPr/>
        </p:nvCxnSpPr>
        <p:spPr>
          <a:xfrm>
            <a:off x="0" y="720363"/>
            <a:ext cx="11520488" cy="0"/>
          </a:xfrm>
          <a:prstGeom prst="line">
            <a:avLst/>
          </a:prstGeom>
        </p:spPr>
        <p:style>
          <a:lnRef idx="2">
            <a:schemeClr val="accent1"/>
          </a:lnRef>
          <a:fillRef idx="0">
            <a:schemeClr val="accent1"/>
          </a:fillRef>
          <a:effectRef idx="1">
            <a:schemeClr val="accent1"/>
          </a:effectRef>
          <a:fontRef idx="minor">
            <a:schemeClr val="tx1"/>
          </a:fontRef>
        </p:style>
      </p:cxnSp>
      <p:sp>
        <p:nvSpPr>
          <p:cNvPr id="6" name="Title 3">
            <a:extLst>
              <a:ext uri="{FF2B5EF4-FFF2-40B4-BE49-F238E27FC236}">
                <a16:creationId xmlns:a16="http://schemas.microsoft.com/office/drawing/2014/main" id="{DFE27CB0-71DA-4461-BBB1-B6A7475014A8}"/>
              </a:ext>
            </a:extLst>
          </p:cNvPr>
          <p:cNvSpPr txBox="1">
            <a:spLocks/>
          </p:cNvSpPr>
          <p:nvPr/>
        </p:nvSpPr>
        <p:spPr>
          <a:xfrm>
            <a:off x="231337" y="847936"/>
            <a:ext cx="10482263"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sz="3600" b="1" i="1" dirty="0">
                <a:effectLst>
                  <a:outerShdw blurRad="38100" dist="38100" dir="2700000" algn="tl">
                    <a:srgbClr val="000000">
                      <a:alpha val="43137"/>
                    </a:srgbClr>
                  </a:outerShdw>
                </a:effectLst>
              </a:rPr>
              <a:t>REMOVE THE LEADING COMMA WITH STUFF</a:t>
            </a:r>
          </a:p>
        </p:txBody>
      </p:sp>
      <p:sp>
        <p:nvSpPr>
          <p:cNvPr id="7" name="TextBox 6">
            <a:extLst>
              <a:ext uri="{FF2B5EF4-FFF2-40B4-BE49-F238E27FC236}">
                <a16:creationId xmlns:a16="http://schemas.microsoft.com/office/drawing/2014/main" id="{CDBCB090-601F-4CE1-A090-022A0CD42315}"/>
              </a:ext>
            </a:extLst>
          </p:cNvPr>
          <p:cNvSpPr txBox="1"/>
          <p:nvPr/>
        </p:nvSpPr>
        <p:spPr>
          <a:xfrm>
            <a:off x="231337" y="1567936"/>
            <a:ext cx="10896600" cy="1015663"/>
          </a:xfrm>
          <a:prstGeom prst="rect">
            <a:avLst/>
          </a:prstGeom>
          <a:noFill/>
        </p:spPr>
        <p:txBody>
          <a:bodyPr wrap="square" rtlCol="0">
            <a:spAutoFit/>
          </a:bodyPr>
          <a:lstStyle/>
          <a:p>
            <a:pPr marL="457200" indent="-457200">
              <a:buFont typeface="Arial" panose="020B0604020202020204" pitchFamily="34" charset="0"/>
              <a:buChar char="•"/>
            </a:pPr>
            <a:r>
              <a:rPr lang="en-US" sz="2000" dirty="0">
                <a:solidFill>
                  <a:schemeClr val="tx1">
                    <a:lumMod val="50000"/>
                  </a:schemeClr>
                </a:solidFill>
                <a:latin typeface="Segoe UI" panose="020B0502040204020203" pitchFamily="34" charset="0"/>
                <a:cs typeface="Segoe UI" panose="020B0502040204020203" pitchFamily="34" charset="0"/>
              </a:rPr>
              <a:t>The STUFF statement literally “stuffs” one string into another, replacing characters within the first string.  We, however, are using it simply to remove the first character of the resultant list of values.</a:t>
            </a:r>
          </a:p>
        </p:txBody>
      </p:sp>
      <p:pic>
        <p:nvPicPr>
          <p:cNvPr id="8" name="Picture 7">
            <a:extLst>
              <a:ext uri="{FF2B5EF4-FFF2-40B4-BE49-F238E27FC236}">
                <a16:creationId xmlns:a16="http://schemas.microsoft.com/office/drawing/2014/main" id="{E345936E-BDEA-4F47-8F1C-E92E624F0435}"/>
              </a:ext>
            </a:extLst>
          </p:cNvPr>
          <p:cNvPicPr>
            <a:picLocks noChangeAspect="1"/>
          </p:cNvPicPr>
          <p:nvPr/>
        </p:nvPicPr>
        <p:blipFill>
          <a:blip r:embed="rId2"/>
          <a:stretch>
            <a:fillRect/>
          </a:stretch>
        </p:blipFill>
        <p:spPr>
          <a:xfrm>
            <a:off x="231337" y="2583599"/>
            <a:ext cx="10474354" cy="694838"/>
          </a:xfrm>
          <a:prstGeom prst="rect">
            <a:avLst/>
          </a:prstGeom>
        </p:spPr>
      </p:pic>
      <p:sp>
        <p:nvSpPr>
          <p:cNvPr id="9" name="Title 3">
            <a:extLst>
              <a:ext uri="{FF2B5EF4-FFF2-40B4-BE49-F238E27FC236}">
                <a16:creationId xmlns:a16="http://schemas.microsoft.com/office/drawing/2014/main" id="{1D8B4078-FE11-47C6-8F9C-8B1998DD7666}"/>
              </a:ext>
            </a:extLst>
          </p:cNvPr>
          <p:cNvSpPr txBox="1">
            <a:spLocks/>
          </p:cNvSpPr>
          <p:nvPr/>
        </p:nvSpPr>
        <p:spPr>
          <a:xfrm>
            <a:off x="223428" y="3176576"/>
            <a:ext cx="10482263"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sz="3600" b="1" i="1" dirty="0">
                <a:effectLst>
                  <a:outerShdw blurRad="38100" dist="38100" dir="2700000" algn="tl">
                    <a:srgbClr val="000000">
                      <a:alpha val="43137"/>
                    </a:srgbClr>
                  </a:outerShdw>
                </a:effectLst>
              </a:rPr>
              <a:t>THE MANY PARTS OF STUFF</a:t>
            </a:r>
          </a:p>
        </p:txBody>
      </p:sp>
      <p:sp>
        <p:nvSpPr>
          <p:cNvPr id="10" name="TextBox 9">
            <a:extLst>
              <a:ext uri="{FF2B5EF4-FFF2-40B4-BE49-F238E27FC236}">
                <a16:creationId xmlns:a16="http://schemas.microsoft.com/office/drawing/2014/main" id="{AD7C0B92-A375-4E75-BE11-CF7105AF76FC}"/>
              </a:ext>
            </a:extLst>
          </p:cNvPr>
          <p:cNvSpPr txBox="1"/>
          <p:nvPr/>
        </p:nvSpPr>
        <p:spPr>
          <a:xfrm>
            <a:off x="231337" y="3871414"/>
            <a:ext cx="10896599" cy="1015663"/>
          </a:xfrm>
          <a:prstGeom prst="rect">
            <a:avLst/>
          </a:prstGeom>
          <a:noFill/>
        </p:spPr>
        <p:txBody>
          <a:bodyPr wrap="square" rtlCol="0">
            <a:spAutoFit/>
          </a:bodyPr>
          <a:lstStyle/>
          <a:p>
            <a:pPr marL="342900" indent="-342900">
              <a:buFont typeface="Arial" panose="020B0604020202020204" pitchFamily="34" charset="0"/>
              <a:buChar char="•"/>
            </a:pPr>
            <a:r>
              <a:rPr lang="en-US" sz="2000" dirty="0">
                <a:solidFill>
                  <a:schemeClr val="tx1">
                    <a:lumMod val="50000"/>
                  </a:schemeClr>
                </a:solidFill>
                <a:latin typeface="Segoe UI" panose="020B0502040204020203" pitchFamily="34" charset="0"/>
                <a:cs typeface="Segoe UI" panose="020B0502040204020203" pitchFamily="34" charset="0"/>
              </a:rPr>
              <a:t>The string to be “stuffed” (in our case the full list of names with a leading comma)</a:t>
            </a:r>
          </a:p>
          <a:p>
            <a:pPr marL="342900" indent="-342900">
              <a:buFont typeface="Arial" panose="020B0604020202020204" pitchFamily="34" charset="0"/>
              <a:buChar char="•"/>
            </a:pPr>
            <a:r>
              <a:rPr lang="en-US" sz="2000" dirty="0">
                <a:solidFill>
                  <a:schemeClr val="tx1">
                    <a:lumMod val="50000"/>
                  </a:schemeClr>
                </a:solidFill>
                <a:latin typeface="Segoe UI" panose="020B0502040204020203" pitchFamily="34" charset="0"/>
                <a:cs typeface="Segoe UI" panose="020B0502040204020203" pitchFamily="34" charset="0"/>
              </a:rPr>
              <a:t>The location to start deleting and inserting characters (1, we’re stuffing into a blank string)</a:t>
            </a:r>
          </a:p>
          <a:p>
            <a:pPr marL="342900" indent="-342900">
              <a:buFont typeface="Arial" panose="020B0604020202020204" pitchFamily="34" charset="0"/>
              <a:buChar char="•"/>
            </a:pPr>
            <a:r>
              <a:rPr lang="en-US" sz="2000" dirty="0">
                <a:solidFill>
                  <a:schemeClr val="tx1">
                    <a:lumMod val="50000"/>
                  </a:schemeClr>
                </a:solidFill>
                <a:latin typeface="Segoe UI" panose="020B0502040204020203" pitchFamily="34" charset="0"/>
                <a:cs typeface="Segoe UI" panose="020B0502040204020203" pitchFamily="34" charset="0"/>
              </a:rPr>
              <a:t>The number of characters to delete (1, being the leading comma)</a:t>
            </a:r>
          </a:p>
        </p:txBody>
      </p:sp>
      <p:sp>
        <p:nvSpPr>
          <p:cNvPr id="11" name="TextBox 10">
            <a:extLst>
              <a:ext uri="{FF2B5EF4-FFF2-40B4-BE49-F238E27FC236}">
                <a16:creationId xmlns:a16="http://schemas.microsoft.com/office/drawing/2014/main" id="{50B91C1D-6CFB-4451-ADCA-4E4750DBCFC4}"/>
              </a:ext>
            </a:extLst>
          </p:cNvPr>
          <p:cNvSpPr txBox="1"/>
          <p:nvPr/>
        </p:nvSpPr>
        <p:spPr>
          <a:xfrm>
            <a:off x="481667" y="5043037"/>
            <a:ext cx="5801687" cy="400110"/>
          </a:xfrm>
          <a:prstGeom prst="rect">
            <a:avLst/>
          </a:prstGeom>
          <a:noFill/>
        </p:spPr>
        <p:txBody>
          <a:bodyPr wrap="square" rtlCol="0">
            <a:spAutoFit/>
          </a:bodyPr>
          <a:lstStyle/>
          <a:p>
            <a:r>
              <a:rPr lang="en-US" sz="2000" dirty="0">
                <a:solidFill>
                  <a:schemeClr val="tx1">
                    <a:lumMod val="50000"/>
                  </a:schemeClr>
                </a:solidFill>
                <a:latin typeface="Segoe UI" panose="020B0502040204020203" pitchFamily="34" charset="0"/>
                <a:cs typeface="Segoe UI" panose="020B0502040204020203" pitchFamily="34" charset="0"/>
              </a:rPr>
              <a:t>Now when we execute the string, we end up with: </a:t>
            </a:r>
          </a:p>
        </p:txBody>
      </p:sp>
      <p:sp>
        <p:nvSpPr>
          <p:cNvPr id="12" name="TextBox 11">
            <a:extLst>
              <a:ext uri="{FF2B5EF4-FFF2-40B4-BE49-F238E27FC236}">
                <a16:creationId xmlns:a16="http://schemas.microsoft.com/office/drawing/2014/main" id="{D34186D3-4C70-4830-9C0B-EFF61E05127B}"/>
              </a:ext>
            </a:extLst>
          </p:cNvPr>
          <p:cNvSpPr txBox="1"/>
          <p:nvPr/>
        </p:nvSpPr>
        <p:spPr>
          <a:xfrm>
            <a:off x="6132352" y="5073815"/>
            <a:ext cx="2367956" cy="369332"/>
          </a:xfrm>
          <a:prstGeom prst="rect">
            <a:avLst/>
          </a:prstGeom>
          <a:noFill/>
        </p:spPr>
        <p:txBody>
          <a:bodyPr wrap="none" rtlCol="0">
            <a:spAutoFit/>
          </a:bodyPr>
          <a:lstStyle/>
          <a:p>
            <a:r>
              <a:rPr lang="en-US" b="1" dirty="0" err="1">
                <a:solidFill>
                  <a:srgbClr val="FF0000"/>
                </a:solidFill>
                <a:latin typeface="Segoe UI" panose="020B0502040204020203" pitchFamily="34" charset="0"/>
                <a:cs typeface="Segoe UI" panose="020B0502040204020203" pitchFamily="34" charset="0"/>
              </a:rPr>
              <a:t>aaa,bbb,ccc,ddd,eee</a:t>
            </a:r>
            <a:endParaRPr lang="en-US" dirty="0">
              <a:solidFill>
                <a:srgbClr val="FF0000"/>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3290513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4DF42C5-46F1-4891-B470-D8EA7E342B31}"/>
              </a:ext>
            </a:extLst>
          </p:cNvPr>
          <p:cNvSpPr txBox="1">
            <a:spLocks/>
          </p:cNvSpPr>
          <p:nvPr/>
        </p:nvSpPr>
        <p:spPr>
          <a:xfrm>
            <a:off x="0" y="363"/>
            <a:ext cx="11520488"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b="1" dirty="0">
                <a:effectLst>
                  <a:outerShdw blurRad="38100" dist="38100" dir="2700000" algn="tl">
                    <a:srgbClr val="000000">
                      <a:alpha val="43137"/>
                    </a:srgbClr>
                  </a:outerShdw>
                </a:effectLst>
              </a:rPr>
              <a:t>BUILDING HEADERS WITH STUFF &amp; XML</a:t>
            </a:r>
            <a:endParaRPr lang="en-US" sz="4000" b="1" dirty="0">
              <a:effectLst>
                <a:outerShdw blurRad="38100" dist="38100" dir="2700000" algn="tl">
                  <a:srgbClr val="000000">
                    <a:alpha val="43137"/>
                  </a:srgbClr>
                </a:outerShdw>
              </a:effectLst>
            </a:endParaRPr>
          </a:p>
        </p:txBody>
      </p:sp>
      <p:cxnSp>
        <p:nvCxnSpPr>
          <p:cNvPr id="5" name="Straight Connector 4">
            <a:extLst>
              <a:ext uri="{FF2B5EF4-FFF2-40B4-BE49-F238E27FC236}">
                <a16:creationId xmlns:a16="http://schemas.microsoft.com/office/drawing/2014/main" id="{BB69B0A5-238F-4936-B360-8A600CAF1310}"/>
              </a:ext>
            </a:extLst>
          </p:cNvPr>
          <p:cNvCxnSpPr>
            <a:cxnSpLocks/>
          </p:cNvCxnSpPr>
          <p:nvPr/>
        </p:nvCxnSpPr>
        <p:spPr>
          <a:xfrm>
            <a:off x="0" y="720363"/>
            <a:ext cx="11520488" cy="0"/>
          </a:xfrm>
          <a:prstGeom prst="line">
            <a:avLst/>
          </a:prstGeom>
        </p:spPr>
        <p:style>
          <a:lnRef idx="2">
            <a:schemeClr val="accent1"/>
          </a:lnRef>
          <a:fillRef idx="0">
            <a:schemeClr val="accent1"/>
          </a:fillRef>
          <a:effectRef idx="1">
            <a:schemeClr val="accent1"/>
          </a:effectRef>
          <a:fontRef idx="minor">
            <a:schemeClr val="tx1"/>
          </a:fontRef>
        </p:style>
      </p:cxnSp>
      <p:sp>
        <p:nvSpPr>
          <p:cNvPr id="6" name="Rectangle 5">
            <a:extLst>
              <a:ext uri="{FF2B5EF4-FFF2-40B4-BE49-F238E27FC236}">
                <a16:creationId xmlns:a16="http://schemas.microsoft.com/office/drawing/2014/main" id="{3ED79FDA-F7B5-4B19-AF67-77A3361A9015}"/>
              </a:ext>
            </a:extLst>
          </p:cNvPr>
          <p:cNvSpPr/>
          <p:nvPr/>
        </p:nvSpPr>
        <p:spPr>
          <a:xfrm>
            <a:off x="1379290" y="1347261"/>
            <a:ext cx="8582799" cy="3785652"/>
          </a:xfrm>
          <a:prstGeom prst="rect">
            <a:avLst/>
          </a:prstGeom>
          <a:noFill/>
        </p:spPr>
        <p:txBody>
          <a:bodyPr wrap="none" lIns="91440" tIns="45720" rIns="91440" bIns="45720">
            <a:spAutoFit/>
          </a:bodyPr>
          <a:lstStyle/>
          <a:p>
            <a:pPr algn="ctr"/>
            <a:r>
              <a:rPr lang="en-US" sz="12000" b="1" cap="none" spc="0" dirty="0">
                <a:ln w="12700">
                  <a:solidFill>
                    <a:schemeClr val="accent1"/>
                  </a:solidFill>
                  <a:prstDash val="solid"/>
                </a:ln>
                <a:solidFill>
                  <a:srgbClr val="00B0F0"/>
                </a:solidFill>
                <a:effectLst>
                  <a:outerShdw dist="38100" dir="2640000" algn="bl" rotWithShape="0">
                    <a:schemeClr val="accent1"/>
                  </a:outerShdw>
                </a:effectLst>
              </a:rPr>
              <a:t>STOP</a:t>
            </a:r>
          </a:p>
          <a:p>
            <a:pPr algn="ctr"/>
            <a:r>
              <a:rPr lang="en-US" sz="12000" b="1" dirty="0">
                <a:ln w="12700">
                  <a:solidFill>
                    <a:schemeClr val="accent1"/>
                  </a:solidFill>
                  <a:prstDash val="solid"/>
                </a:ln>
                <a:solidFill>
                  <a:srgbClr val="00B0F0"/>
                </a:solidFill>
                <a:effectLst>
                  <a:outerShdw dist="38100" dir="2640000" algn="bl" rotWithShape="0">
                    <a:schemeClr val="accent1"/>
                  </a:outerShdw>
                </a:effectLst>
              </a:rPr>
              <a:t>DEMO TIME</a:t>
            </a:r>
            <a:endParaRPr lang="en-US" sz="12000" b="1" cap="none" spc="0" dirty="0">
              <a:ln w="12700">
                <a:solidFill>
                  <a:schemeClr val="accent1"/>
                </a:solidFill>
                <a:prstDash val="solid"/>
              </a:ln>
              <a:solidFill>
                <a:srgbClr val="00B0F0"/>
              </a:solidFill>
              <a:effectLst>
                <a:outerShdw dist="38100" dir="2640000" algn="bl" rotWithShape="0">
                  <a:schemeClr val="accent1"/>
                </a:outerShdw>
              </a:effectLst>
            </a:endParaRPr>
          </a:p>
        </p:txBody>
      </p:sp>
    </p:spTree>
    <p:extLst>
      <p:ext uri="{BB962C8B-B14F-4D97-AF65-F5344CB8AC3E}">
        <p14:creationId xmlns:p14="http://schemas.microsoft.com/office/powerpoint/2010/main" val="28732719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B5BB369-076A-4F63-B9C4-A90BE4640E2A}"/>
              </a:ext>
            </a:extLst>
          </p:cNvPr>
          <p:cNvPicPr>
            <a:picLocks noChangeAspect="1"/>
          </p:cNvPicPr>
          <p:nvPr/>
        </p:nvPicPr>
        <p:blipFill>
          <a:blip r:embed="rId2"/>
          <a:stretch>
            <a:fillRect/>
          </a:stretch>
        </p:blipFill>
        <p:spPr>
          <a:xfrm>
            <a:off x="0" y="864067"/>
            <a:ext cx="11520488" cy="4504887"/>
          </a:xfrm>
          <a:prstGeom prst="rect">
            <a:avLst/>
          </a:prstGeom>
        </p:spPr>
      </p:pic>
      <p:sp>
        <p:nvSpPr>
          <p:cNvPr id="5" name="Title 3">
            <a:extLst>
              <a:ext uri="{FF2B5EF4-FFF2-40B4-BE49-F238E27FC236}">
                <a16:creationId xmlns:a16="http://schemas.microsoft.com/office/drawing/2014/main" id="{B980F60A-56F9-4B0B-AE64-4715DB0F02E7}"/>
              </a:ext>
            </a:extLst>
          </p:cNvPr>
          <p:cNvSpPr txBox="1">
            <a:spLocks/>
          </p:cNvSpPr>
          <p:nvPr/>
        </p:nvSpPr>
        <p:spPr>
          <a:xfrm>
            <a:off x="0" y="363"/>
            <a:ext cx="11520488"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b="1" dirty="0">
                <a:effectLst>
                  <a:outerShdw blurRad="38100" dist="38100" dir="2700000" algn="tl">
                    <a:srgbClr val="000000">
                      <a:alpha val="43137"/>
                    </a:srgbClr>
                  </a:outerShdw>
                </a:effectLst>
              </a:rPr>
              <a:t>BUILDING HEADERS WITH STUFF &amp; XML</a:t>
            </a:r>
            <a:endParaRPr lang="en-US" sz="4000" b="1" dirty="0">
              <a:effectLst>
                <a:outerShdw blurRad="38100" dist="38100" dir="2700000" algn="tl">
                  <a:srgbClr val="000000">
                    <a:alpha val="43137"/>
                  </a:srgbClr>
                </a:outerShdw>
              </a:effectLst>
            </a:endParaRPr>
          </a:p>
        </p:txBody>
      </p:sp>
      <p:cxnSp>
        <p:nvCxnSpPr>
          <p:cNvPr id="6" name="Straight Connector 5">
            <a:extLst>
              <a:ext uri="{FF2B5EF4-FFF2-40B4-BE49-F238E27FC236}">
                <a16:creationId xmlns:a16="http://schemas.microsoft.com/office/drawing/2014/main" id="{CABA9799-1CC6-4262-B12E-31873561BE3D}"/>
              </a:ext>
            </a:extLst>
          </p:cNvPr>
          <p:cNvCxnSpPr>
            <a:cxnSpLocks/>
          </p:cNvCxnSpPr>
          <p:nvPr/>
        </p:nvCxnSpPr>
        <p:spPr>
          <a:xfrm>
            <a:off x="0" y="720363"/>
            <a:ext cx="1152048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241289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4FD0BAA-9406-4939-B5F8-B3E1BDD3FBB1}"/>
              </a:ext>
            </a:extLst>
          </p:cNvPr>
          <p:cNvSpPr txBox="1">
            <a:spLocks/>
          </p:cNvSpPr>
          <p:nvPr/>
        </p:nvSpPr>
        <p:spPr>
          <a:xfrm>
            <a:off x="0" y="363"/>
            <a:ext cx="11520488"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sz="4000" b="1" dirty="0">
                <a:effectLst>
                  <a:outerShdw blurRad="38100" dist="38100" dir="2700000" algn="tl">
                    <a:srgbClr val="000000">
                      <a:alpha val="43137"/>
                    </a:srgbClr>
                  </a:outerShdw>
                </a:effectLst>
              </a:rPr>
              <a:t>RECAP: WHAT HAVE WE LEARNED?</a:t>
            </a:r>
          </a:p>
        </p:txBody>
      </p:sp>
      <p:cxnSp>
        <p:nvCxnSpPr>
          <p:cNvPr id="5" name="Straight Connector 4">
            <a:extLst>
              <a:ext uri="{FF2B5EF4-FFF2-40B4-BE49-F238E27FC236}">
                <a16:creationId xmlns:a16="http://schemas.microsoft.com/office/drawing/2014/main" id="{26981540-A26C-46CF-8706-140EEA400F8E}"/>
              </a:ext>
            </a:extLst>
          </p:cNvPr>
          <p:cNvCxnSpPr>
            <a:cxnSpLocks/>
          </p:cNvCxnSpPr>
          <p:nvPr/>
        </p:nvCxnSpPr>
        <p:spPr>
          <a:xfrm>
            <a:off x="0" y="720363"/>
            <a:ext cx="11520488" cy="0"/>
          </a:xfrm>
          <a:prstGeom prst="line">
            <a:avLst/>
          </a:prstGeom>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C391E173-D2EA-460A-9A40-911D6D248AB4}"/>
              </a:ext>
            </a:extLst>
          </p:cNvPr>
          <p:cNvSpPr txBox="1"/>
          <p:nvPr/>
        </p:nvSpPr>
        <p:spPr>
          <a:xfrm>
            <a:off x="290453" y="963309"/>
            <a:ext cx="11389817" cy="954107"/>
          </a:xfrm>
          <a:prstGeom prst="rect">
            <a:avLst/>
          </a:prstGeom>
          <a:noFill/>
        </p:spPr>
        <p:txBody>
          <a:bodyPr wrap="square" rtlCol="0">
            <a:spAutoFit/>
          </a:bodyPr>
          <a:lstStyle/>
          <a:p>
            <a:pPr marL="285750" indent="-285750">
              <a:buFont typeface="Arial" panose="020B0604020202020204" pitchFamily="34" charset="0"/>
              <a:buChar char="•"/>
            </a:pPr>
            <a:r>
              <a:rPr lang="en-US" sz="2800" dirty="0">
                <a:latin typeface="Segoe UI" panose="020B0502040204020203" pitchFamily="34" charset="0"/>
                <a:cs typeface="Segoe UI" panose="020B0502040204020203" pitchFamily="34" charset="0"/>
              </a:rPr>
              <a:t>How to build a table and add columns to it Dynamically based on parameters passed to it</a:t>
            </a:r>
          </a:p>
        </p:txBody>
      </p:sp>
      <p:sp>
        <p:nvSpPr>
          <p:cNvPr id="7" name="TextBox 6">
            <a:extLst>
              <a:ext uri="{FF2B5EF4-FFF2-40B4-BE49-F238E27FC236}">
                <a16:creationId xmlns:a16="http://schemas.microsoft.com/office/drawing/2014/main" id="{5C663368-931A-4DBF-9C3C-0FE128D6859C}"/>
              </a:ext>
            </a:extLst>
          </p:cNvPr>
          <p:cNvSpPr txBox="1"/>
          <p:nvPr/>
        </p:nvSpPr>
        <p:spPr>
          <a:xfrm>
            <a:off x="290452" y="2104243"/>
            <a:ext cx="11389817" cy="523220"/>
          </a:xfrm>
          <a:prstGeom prst="rect">
            <a:avLst/>
          </a:prstGeom>
          <a:noFill/>
        </p:spPr>
        <p:txBody>
          <a:bodyPr wrap="square" rtlCol="0">
            <a:spAutoFit/>
          </a:bodyPr>
          <a:lstStyle/>
          <a:p>
            <a:pPr marL="285750" indent="-285750">
              <a:buFont typeface="Arial" panose="020B0604020202020204" pitchFamily="34" charset="0"/>
              <a:buChar char="•"/>
            </a:pPr>
            <a:r>
              <a:rPr lang="en-US" sz="2800" dirty="0">
                <a:latin typeface="Segoe UI" panose="020B0502040204020203" pitchFamily="34" charset="0"/>
                <a:cs typeface="Segoe UI" panose="020B0502040204020203" pitchFamily="34" charset="0"/>
              </a:rPr>
              <a:t>How to build custom column headers using </a:t>
            </a:r>
            <a:r>
              <a:rPr lang="en-US" sz="2800" b="1" dirty="0">
                <a:solidFill>
                  <a:srgbClr val="7030A0"/>
                </a:solidFill>
                <a:latin typeface="Segoe UI" panose="020B0502040204020203" pitchFamily="34" charset="0"/>
                <a:cs typeface="Segoe UI" panose="020B0502040204020203" pitchFamily="34" charset="0"/>
              </a:rPr>
              <a:t>STUFF</a:t>
            </a:r>
            <a:r>
              <a:rPr lang="en-US" sz="2800" dirty="0">
                <a:latin typeface="Segoe UI" panose="020B0502040204020203" pitchFamily="34" charset="0"/>
                <a:cs typeface="Segoe UI" panose="020B0502040204020203" pitchFamily="34" charset="0"/>
              </a:rPr>
              <a:t> and </a:t>
            </a:r>
            <a:r>
              <a:rPr lang="en-US" sz="2800" b="1" dirty="0">
                <a:solidFill>
                  <a:srgbClr val="7030A0"/>
                </a:solidFill>
                <a:latin typeface="Segoe UI" panose="020B0502040204020203" pitchFamily="34" charset="0"/>
                <a:cs typeface="Segoe UI" panose="020B0502040204020203" pitchFamily="34" charset="0"/>
              </a:rPr>
              <a:t>XML</a:t>
            </a:r>
          </a:p>
        </p:txBody>
      </p:sp>
      <p:sp>
        <p:nvSpPr>
          <p:cNvPr id="8" name="TextBox 7">
            <a:extLst>
              <a:ext uri="{FF2B5EF4-FFF2-40B4-BE49-F238E27FC236}">
                <a16:creationId xmlns:a16="http://schemas.microsoft.com/office/drawing/2014/main" id="{88999E95-35DE-4FBD-BC84-1294FB7F58CF}"/>
              </a:ext>
            </a:extLst>
          </p:cNvPr>
          <p:cNvSpPr txBox="1"/>
          <p:nvPr/>
        </p:nvSpPr>
        <p:spPr>
          <a:xfrm>
            <a:off x="0" y="3284518"/>
            <a:ext cx="11520488" cy="1200329"/>
          </a:xfrm>
          <a:prstGeom prst="rect">
            <a:avLst/>
          </a:prstGeom>
          <a:noFill/>
        </p:spPr>
        <p:txBody>
          <a:bodyPr wrap="square" rtlCol="0">
            <a:spAutoFit/>
          </a:bodyPr>
          <a:lstStyle/>
          <a:p>
            <a:pPr algn="ctr"/>
            <a:r>
              <a:rPr lang="en-US" sz="3600" b="1" dirty="0">
                <a:solidFill>
                  <a:srgbClr val="7030A0"/>
                </a:solidFill>
                <a:effectLst>
                  <a:outerShdw blurRad="38100" dist="38100" dir="2700000" algn="tl">
                    <a:srgbClr val="000000">
                      <a:alpha val="43137"/>
                    </a:srgbClr>
                  </a:outerShdw>
                </a:effectLst>
                <a:latin typeface="Segoe UI" panose="020B0502040204020203" pitchFamily="34" charset="0"/>
                <a:cs typeface="Segoe UI" panose="020B0502040204020203" pitchFamily="34" charset="0"/>
              </a:rPr>
              <a:t>Now we will put it all together and finish our Dynamic Query and view the results</a:t>
            </a:r>
          </a:p>
        </p:txBody>
      </p:sp>
    </p:spTree>
    <p:extLst>
      <p:ext uri="{BB962C8B-B14F-4D97-AF65-F5344CB8AC3E}">
        <p14:creationId xmlns:p14="http://schemas.microsoft.com/office/powerpoint/2010/main" val="6219264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9674A856-931C-490B-9534-22E9CCBE8EAF}"/>
              </a:ext>
            </a:extLst>
          </p:cNvPr>
          <p:cNvCxnSpPr>
            <a:cxnSpLocks/>
          </p:cNvCxnSpPr>
          <p:nvPr/>
        </p:nvCxnSpPr>
        <p:spPr>
          <a:xfrm>
            <a:off x="0" y="720363"/>
            <a:ext cx="11520488" cy="0"/>
          </a:xfrm>
          <a:prstGeom prst="line">
            <a:avLst/>
          </a:prstGeom>
        </p:spPr>
        <p:style>
          <a:lnRef idx="2">
            <a:schemeClr val="accent1"/>
          </a:lnRef>
          <a:fillRef idx="0">
            <a:schemeClr val="accent1"/>
          </a:fillRef>
          <a:effectRef idx="1">
            <a:schemeClr val="accent1"/>
          </a:effectRef>
          <a:fontRef idx="minor">
            <a:schemeClr val="tx1"/>
          </a:fontRef>
        </p:style>
      </p:cxnSp>
      <p:sp>
        <p:nvSpPr>
          <p:cNvPr id="5" name="Title 3">
            <a:extLst>
              <a:ext uri="{FF2B5EF4-FFF2-40B4-BE49-F238E27FC236}">
                <a16:creationId xmlns:a16="http://schemas.microsoft.com/office/drawing/2014/main" id="{F3A2FAC8-62D7-4FF6-810E-15E2354D7B68}"/>
              </a:ext>
            </a:extLst>
          </p:cNvPr>
          <p:cNvSpPr txBox="1">
            <a:spLocks/>
          </p:cNvSpPr>
          <p:nvPr/>
        </p:nvSpPr>
        <p:spPr>
          <a:xfrm>
            <a:off x="0" y="363"/>
            <a:ext cx="11520488"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sz="4000" b="1" dirty="0">
                <a:effectLst>
                  <a:outerShdw blurRad="38100" dist="38100" dir="2700000" algn="tl">
                    <a:srgbClr val="000000">
                      <a:alpha val="43137"/>
                    </a:srgbClr>
                  </a:outerShdw>
                </a:effectLst>
              </a:rPr>
              <a:t>NEW GOALS &amp; FANCY DISCLAIMER</a:t>
            </a:r>
          </a:p>
        </p:txBody>
      </p:sp>
      <p:sp>
        <p:nvSpPr>
          <p:cNvPr id="6" name="Title 3">
            <a:extLst>
              <a:ext uri="{FF2B5EF4-FFF2-40B4-BE49-F238E27FC236}">
                <a16:creationId xmlns:a16="http://schemas.microsoft.com/office/drawing/2014/main" id="{C7BDE66C-A08B-4088-A0B6-695FD0B3EEA7}"/>
              </a:ext>
            </a:extLst>
          </p:cNvPr>
          <p:cNvSpPr txBox="1">
            <a:spLocks/>
          </p:cNvSpPr>
          <p:nvPr/>
        </p:nvSpPr>
        <p:spPr>
          <a:xfrm>
            <a:off x="223428" y="886381"/>
            <a:ext cx="10482263"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sz="3600" b="1" i="1" dirty="0">
                <a:effectLst>
                  <a:outerShdw blurRad="38100" dist="38100" dir="2700000" algn="tl">
                    <a:srgbClr val="000000">
                      <a:alpha val="43137"/>
                    </a:srgbClr>
                  </a:outerShdw>
                </a:effectLst>
              </a:rPr>
              <a:t>OUR NEW AND UPDATED GOALS!</a:t>
            </a:r>
          </a:p>
        </p:txBody>
      </p:sp>
      <p:sp>
        <p:nvSpPr>
          <p:cNvPr id="7" name="TextBox 6">
            <a:extLst>
              <a:ext uri="{FF2B5EF4-FFF2-40B4-BE49-F238E27FC236}">
                <a16:creationId xmlns:a16="http://schemas.microsoft.com/office/drawing/2014/main" id="{9476B846-0215-438C-9CC0-E7643EC621FF}"/>
              </a:ext>
            </a:extLst>
          </p:cNvPr>
          <p:cNvSpPr txBox="1"/>
          <p:nvPr/>
        </p:nvSpPr>
        <p:spPr>
          <a:xfrm>
            <a:off x="223428" y="1440363"/>
            <a:ext cx="11272371" cy="892552"/>
          </a:xfrm>
          <a:prstGeom prst="rect">
            <a:avLst/>
          </a:prstGeom>
          <a:noFill/>
        </p:spPr>
        <p:txBody>
          <a:bodyPr wrap="square" rtlCol="0">
            <a:spAutoFit/>
          </a:bodyPr>
          <a:lstStyle/>
          <a:p>
            <a:pPr marL="285750" indent="-285750">
              <a:buFont typeface="Arial" panose="020B0604020202020204" pitchFamily="34" charset="0"/>
              <a:buChar char="•"/>
            </a:pPr>
            <a:r>
              <a:rPr lang="en-US" sz="2600" dirty="0">
                <a:latin typeface="Segoe UI" panose="020B0502040204020203" pitchFamily="34" charset="0"/>
                <a:cs typeface="Segoe UI" panose="020B0502040204020203" pitchFamily="34" charset="0"/>
              </a:rPr>
              <a:t>We will now build a Dynamic SQL Query to show the results of items sold by date</a:t>
            </a:r>
          </a:p>
        </p:txBody>
      </p:sp>
      <p:sp>
        <p:nvSpPr>
          <p:cNvPr id="8" name="TextBox 7">
            <a:extLst>
              <a:ext uri="{FF2B5EF4-FFF2-40B4-BE49-F238E27FC236}">
                <a16:creationId xmlns:a16="http://schemas.microsoft.com/office/drawing/2014/main" id="{8ECBE151-3914-4DA1-B5B8-11BB7BDCF2A0}"/>
              </a:ext>
            </a:extLst>
          </p:cNvPr>
          <p:cNvSpPr txBox="1"/>
          <p:nvPr/>
        </p:nvSpPr>
        <p:spPr>
          <a:xfrm>
            <a:off x="124058" y="2360769"/>
            <a:ext cx="11272371" cy="892552"/>
          </a:xfrm>
          <a:prstGeom prst="rect">
            <a:avLst/>
          </a:prstGeom>
          <a:noFill/>
        </p:spPr>
        <p:txBody>
          <a:bodyPr wrap="square" rtlCol="0">
            <a:spAutoFit/>
          </a:bodyPr>
          <a:lstStyle/>
          <a:p>
            <a:pPr marL="285750" indent="-285750">
              <a:buFont typeface="Arial" panose="020B0604020202020204" pitchFamily="34" charset="0"/>
              <a:buChar char="•"/>
            </a:pPr>
            <a:r>
              <a:rPr lang="en-US" sz="2600" dirty="0">
                <a:latin typeface="Segoe UI" panose="020B0502040204020203" pitchFamily="34" charset="0"/>
                <a:cs typeface="Segoe UI" panose="020B0502040204020203" pitchFamily="34" charset="0"/>
              </a:rPr>
              <a:t>When we are finished, you can use this example to aggregate any data across a range of dates, names, or anything you can imagine!</a:t>
            </a:r>
          </a:p>
        </p:txBody>
      </p:sp>
      <p:sp>
        <p:nvSpPr>
          <p:cNvPr id="9" name="TextBox 8">
            <a:extLst>
              <a:ext uri="{FF2B5EF4-FFF2-40B4-BE49-F238E27FC236}">
                <a16:creationId xmlns:a16="http://schemas.microsoft.com/office/drawing/2014/main" id="{7AFF411C-FE7A-4733-92FE-BD5CD67C55DF}"/>
              </a:ext>
            </a:extLst>
          </p:cNvPr>
          <p:cNvSpPr txBox="1"/>
          <p:nvPr/>
        </p:nvSpPr>
        <p:spPr>
          <a:xfrm>
            <a:off x="223428" y="3653766"/>
            <a:ext cx="10832982" cy="707886"/>
          </a:xfrm>
          <a:prstGeom prst="rect">
            <a:avLst/>
          </a:prstGeom>
          <a:noFill/>
        </p:spPr>
        <p:txBody>
          <a:bodyPr wrap="square" rtlCol="0">
            <a:spAutoFit/>
          </a:bodyPr>
          <a:lstStyle/>
          <a:p>
            <a:r>
              <a:rPr lang="en-US" sz="2000" b="1" dirty="0">
                <a:solidFill>
                  <a:srgbClr val="7030A0"/>
                </a:solidFill>
                <a:latin typeface="Segoe UI" panose="020B0502040204020203" pitchFamily="34" charset="0"/>
                <a:cs typeface="Segoe UI" panose="020B0502040204020203" pitchFamily="34" charset="0"/>
              </a:rPr>
              <a:t>NOTE</a:t>
            </a:r>
            <a:r>
              <a:rPr lang="en-US" sz="2000" dirty="0">
                <a:latin typeface="Segoe UI" panose="020B0502040204020203" pitchFamily="34" charset="0"/>
                <a:cs typeface="Segoe UI" panose="020B0502040204020203" pitchFamily="34" charset="0"/>
              </a:rPr>
              <a:t>: The data we will be working with is taken directly from the PIMA POS™ system that I wrote.  You can get a copy of the database used by visiting: </a:t>
            </a:r>
            <a:r>
              <a:rPr lang="en-US" sz="2000" b="1" dirty="0">
                <a:solidFill>
                  <a:srgbClr val="7030A0"/>
                </a:solidFill>
                <a:latin typeface="Segoe UI" panose="020B0502040204020203" pitchFamily="34" charset="0"/>
                <a:cs typeface="Segoe UI" panose="020B0502040204020203" pitchFamily="34" charset="0"/>
              </a:rPr>
              <a:t>www.sqlcodemonkey.com</a:t>
            </a:r>
          </a:p>
        </p:txBody>
      </p:sp>
      <p:sp>
        <p:nvSpPr>
          <p:cNvPr id="10" name="TextBox 9">
            <a:extLst>
              <a:ext uri="{FF2B5EF4-FFF2-40B4-BE49-F238E27FC236}">
                <a16:creationId xmlns:a16="http://schemas.microsoft.com/office/drawing/2014/main" id="{A166C61F-F93C-4B61-84B1-2B406B919DED}"/>
              </a:ext>
            </a:extLst>
          </p:cNvPr>
          <p:cNvSpPr txBox="1"/>
          <p:nvPr/>
        </p:nvSpPr>
        <p:spPr>
          <a:xfrm>
            <a:off x="223428" y="4394468"/>
            <a:ext cx="11386656" cy="1200329"/>
          </a:xfrm>
          <a:prstGeom prst="rect">
            <a:avLst/>
          </a:prstGeom>
          <a:noFill/>
        </p:spPr>
        <p:txBody>
          <a:bodyPr wrap="square" rtlCol="0">
            <a:spAutoFit/>
          </a:bodyPr>
          <a:lstStyle/>
          <a:p>
            <a:r>
              <a:rPr lang="en-US" b="1" dirty="0">
                <a:solidFill>
                  <a:srgbClr val="7030A0"/>
                </a:solidFill>
                <a:latin typeface="Segoe UI" panose="020B0502040204020203" pitchFamily="34" charset="0"/>
                <a:cs typeface="Segoe UI" panose="020B0502040204020203" pitchFamily="34" charset="0"/>
              </a:rPr>
              <a:t>FANCY DISCLAIMER:</a:t>
            </a:r>
          </a:p>
          <a:p>
            <a:r>
              <a:rPr lang="en-US" dirty="0">
                <a:solidFill>
                  <a:srgbClr val="FF0000"/>
                </a:solidFill>
                <a:latin typeface="Segoe UI" panose="020B0502040204020203" pitchFamily="34" charset="0"/>
                <a:cs typeface="Segoe UI" panose="020B0502040204020203" pitchFamily="34" charset="0"/>
              </a:rPr>
              <a:t>The tables have been altered to only have the relevant data needed for this demo.  All names have been randomly generated using “Behind the Name” database plugin.  The sales figures and data are actual items purchased during the time frame that this sample was taken.</a:t>
            </a:r>
          </a:p>
        </p:txBody>
      </p:sp>
    </p:spTree>
    <p:extLst>
      <p:ext uri="{BB962C8B-B14F-4D97-AF65-F5344CB8AC3E}">
        <p14:creationId xmlns:p14="http://schemas.microsoft.com/office/powerpoint/2010/main" val="4917914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3D3B9A6-2EF5-4700-8157-A250D2EFA118}"/>
              </a:ext>
            </a:extLst>
          </p:cNvPr>
          <p:cNvSpPr txBox="1">
            <a:spLocks/>
          </p:cNvSpPr>
          <p:nvPr/>
        </p:nvSpPr>
        <p:spPr>
          <a:xfrm>
            <a:off x="0" y="363"/>
            <a:ext cx="11520488"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sz="4000" b="1" dirty="0">
                <a:effectLst>
                  <a:outerShdw blurRad="38100" dist="38100" dir="2700000" algn="tl">
                    <a:srgbClr val="000000">
                      <a:alpha val="43137"/>
                    </a:srgbClr>
                  </a:outerShdw>
                </a:effectLst>
              </a:rPr>
              <a:t>WORKING WITH THE PIMA POS™ DATA</a:t>
            </a:r>
          </a:p>
        </p:txBody>
      </p:sp>
      <p:cxnSp>
        <p:nvCxnSpPr>
          <p:cNvPr id="5" name="Straight Connector 4">
            <a:extLst>
              <a:ext uri="{FF2B5EF4-FFF2-40B4-BE49-F238E27FC236}">
                <a16:creationId xmlns:a16="http://schemas.microsoft.com/office/drawing/2014/main" id="{6EF78875-AE6F-46D3-AD1F-2AB5AD5179C8}"/>
              </a:ext>
            </a:extLst>
          </p:cNvPr>
          <p:cNvCxnSpPr>
            <a:cxnSpLocks/>
          </p:cNvCxnSpPr>
          <p:nvPr/>
        </p:nvCxnSpPr>
        <p:spPr>
          <a:xfrm>
            <a:off x="0" y="720363"/>
            <a:ext cx="11520488" cy="0"/>
          </a:xfrm>
          <a:prstGeom prst="line">
            <a:avLst/>
          </a:prstGeom>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9CAE5216-8D66-43F4-8732-54E51CD1EF45}"/>
              </a:ext>
            </a:extLst>
          </p:cNvPr>
          <p:cNvSpPr txBox="1"/>
          <p:nvPr/>
        </p:nvSpPr>
        <p:spPr>
          <a:xfrm>
            <a:off x="359145" y="747097"/>
            <a:ext cx="11161343" cy="1292662"/>
          </a:xfrm>
          <a:prstGeom prst="rect">
            <a:avLst/>
          </a:prstGeom>
          <a:noFill/>
        </p:spPr>
        <p:txBody>
          <a:bodyPr wrap="square" rtlCol="0">
            <a:spAutoFit/>
          </a:bodyPr>
          <a:lstStyle/>
          <a:p>
            <a:pPr marL="285750" indent="-285750">
              <a:buFont typeface="Arial" panose="020B0604020202020204" pitchFamily="34" charset="0"/>
              <a:buChar char="•"/>
            </a:pPr>
            <a:r>
              <a:rPr lang="en-US" sz="2600" dirty="0">
                <a:latin typeface="Segoe UI" panose="020B0502040204020203" pitchFamily="34" charset="0"/>
                <a:cs typeface="Segoe UI" panose="020B0502040204020203" pitchFamily="34" charset="0"/>
              </a:rPr>
              <a:t>We will be using 2 tables for our example:</a:t>
            </a:r>
          </a:p>
          <a:p>
            <a:pPr marL="742950" lvl="1" indent="-285750">
              <a:buFont typeface="Arial" panose="020B0604020202020204" pitchFamily="34" charset="0"/>
              <a:buChar char="•"/>
            </a:pPr>
            <a:r>
              <a:rPr lang="en-US" sz="2600" b="1" dirty="0">
                <a:solidFill>
                  <a:srgbClr val="7030A0"/>
                </a:solidFill>
                <a:latin typeface="Segoe UI" panose="020B0502040204020203" pitchFamily="34" charset="0"/>
                <a:cs typeface="Segoe UI" panose="020B0502040204020203" pitchFamily="34" charset="0"/>
              </a:rPr>
              <a:t>DETAIL</a:t>
            </a:r>
            <a:r>
              <a:rPr lang="en-US" sz="2600" dirty="0">
                <a:latin typeface="Segoe UI" panose="020B0502040204020203" pitchFamily="34" charset="0"/>
                <a:cs typeface="Segoe UI" panose="020B0502040204020203" pitchFamily="34" charset="0"/>
              </a:rPr>
              <a:t> – Holds the actual items that were purchased</a:t>
            </a:r>
          </a:p>
          <a:p>
            <a:pPr marL="742950" lvl="1" indent="-285750">
              <a:buFont typeface="Arial" panose="020B0604020202020204" pitchFamily="34" charset="0"/>
              <a:buChar char="•"/>
            </a:pPr>
            <a:r>
              <a:rPr lang="en-US" sz="2600" b="1" dirty="0">
                <a:solidFill>
                  <a:srgbClr val="7030A0"/>
                </a:solidFill>
                <a:latin typeface="Segoe UI" panose="020B0502040204020203" pitchFamily="34" charset="0"/>
                <a:cs typeface="Segoe UI" panose="020B0502040204020203" pitchFamily="34" charset="0"/>
              </a:rPr>
              <a:t>ITEM</a:t>
            </a:r>
            <a:r>
              <a:rPr lang="en-US" sz="2600" dirty="0">
                <a:latin typeface="Segoe UI" panose="020B0502040204020203" pitchFamily="34" charset="0"/>
                <a:cs typeface="Segoe UI" panose="020B0502040204020203" pitchFamily="34" charset="0"/>
              </a:rPr>
              <a:t> – The Name and Item ID</a:t>
            </a:r>
          </a:p>
        </p:txBody>
      </p:sp>
      <p:sp>
        <p:nvSpPr>
          <p:cNvPr id="7" name="TextBox 6">
            <a:extLst>
              <a:ext uri="{FF2B5EF4-FFF2-40B4-BE49-F238E27FC236}">
                <a16:creationId xmlns:a16="http://schemas.microsoft.com/office/drawing/2014/main" id="{890ED717-865E-4B33-8891-5AF27CBC9431}"/>
              </a:ext>
            </a:extLst>
          </p:cNvPr>
          <p:cNvSpPr txBox="1"/>
          <p:nvPr/>
        </p:nvSpPr>
        <p:spPr>
          <a:xfrm>
            <a:off x="359145" y="2198137"/>
            <a:ext cx="11161343" cy="892552"/>
          </a:xfrm>
          <a:prstGeom prst="rect">
            <a:avLst/>
          </a:prstGeom>
          <a:noFill/>
        </p:spPr>
        <p:txBody>
          <a:bodyPr wrap="square" rtlCol="0">
            <a:spAutoFit/>
          </a:bodyPr>
          <a:lstStyle/>
          <a:p>
            <a:pPr marL="285750" indent="-285750">
              <a:buFont typeface="Arial" panose="020B0604020202020204" pitchFamily="34" charset="0"/>
              <a:buChar char="•"/>
            </a:pPr>
            <a:r>
              <a:rPr lang="en-US" sz="2600" dirty="0">
                <a:latin typeface="Segoe UI" panose="020B0502040204020203" pitchFamily="34" charset="0"/>
                <a:cs typeface="Segoe UI" panose="020B0502040204020203" pitchFamily="34" charset="0"/>
              </a:rPr>
              <a:t>In order to get the data into a usable format, we must first manipulate the data to be in a layout that we can </a:t>
            </a:r>
            <a:r>
              <a:rPr lang="en-US" sz="2600" dirty="0">
                <a:solidFill>
                  <a:srgbClr val="7030A0"/>
                </a:solidFill>
                <a:latin typeface="Segoe UI" panose="020B0502040204020203" pitchFamily="34" charset="0"/>
                <a:cs typeface="Segoe UI" panose="020B0502040204020203" pitchFamily="34" charset="0"/>
              </a:rPr>
              <a:t>PIVOT</a:t>
            </a:r>
            <a:r>
              <a:rPr lang="en-US" sz="2600" dirty="0">
                <a:latin typeface="Segoe UI" panose="020B0502040204020203" pitchFamily="34" charset="0"/>
                <a:cs typeface="Segoe UI" panose="020B0502040204020203" pitchFamily="34" charset="0"/>
              </a:rPr>
              <a:t> on.</a:t>
            </a:r>
          </a:p>
        </p:txBody>
      </p:sp>
      <p:sp>
        <p:nvSpPr>
          <p:cNvPr id="8" name="TextBox 7">
            <a:extLst>
              <a:ext uri="{FF2B5EF4-FFF2-40B4-BE49-F238E27FC236}">
                <a16:creationId xmlns:a16="http://schemas.microsoft.com/office/drawing/2014/main" id="{134B05E9-259E-48D6-8728-087DE8CA8FB4}"/>
              </a:ext>
            </a:extLst>
          </p:cNvPr>
          <p:cNvSpPr txBox="1"/>
          <p:nvPr/>
        </p:nvSpPr>
        <p:spPr>
          <a:xfrm>
            <a:off x="359145" y="3240087"/>
            <a:ext cx="11161343" cy="892552"/>
          </a:xfrm>
          <a:prstGeom prst="rect">
            <a:avLst/>
          </a:prstGeom>
          <a:noFill/>
        </p:spPr>
        <p:txBody>
          <a:bodyPr wrap="square" rtlCol="0">
            <a:spAutoFit/>
          </a:bodyPr>
          <a:lstStyle/>
          <a:p>
            <a:pPr marL="285750" indent="-285750">
              <a:buFont typeface="Arial" panose="020B0604020202020204" pitchFamily="34" charset="0"/>
              <a:buChar char="•"/>
            </a:pPr>
            <a:r>
              <a:rPr lang="en-US" sz="2600" dirty="0">
                <a:latin typeface="Segoe UI" panose="020B0502040204020203" pitchFamily="34" charset="0"/>
                <a:cs typeface="Segoe UI" panose="020B0502040204020203" pitchFamily="34" charset="0"/>
              </a:rPr>
              <a:t>We will build a </a:t>
            </a:r>
            <a:r>
              <a:rPr lang="en-US" sz="2600" dirty="0">
                <a:solidFill>
                  <a:srgbClr val="7030A0"/>
                </a:solidFill>
                <a:latin typeface="Segoe UI" panose="020B0502040204020203" pitchFamily="34" charset="0"/>
                <a:cs typeface="Segoe UI" panose="020B0502040204020203" pitchFamily="34" charset="0"/>
              </a:rPr>
              <a:t>PIVOT COLUMN </a:t>
            </a:r>
            <a:r>
              <a:rPr lang="en-US" sz="2600" dirty="0">
                <a:latin typeface="Segoe UI" panose="020B0502040204020203" pitchFamily="34" charset="0"/>
                <a:cs typeface="Segoe UI" panose="020B0502040204020203" pitchFamily="34" charset="0"/>
              </a:rPr>
              <a:t>that will be created in the </a:t>
            </a:r>
            <a:r>
              <a:rPr lang="en-US" sz="2600" b="1" dirty="0">
                <a:solidFill>
                  <a:srgbClr val="7030A0"/>
                </a:solidFill>
                <a:latin typeface="Segoe UI" panose="020B0502040204020203" pitchFamily="34" charset="0"/>
                <a:cs typeface="Segoe UI" panose="020B0502040204020203" pitchFamily="34" charset="0"/>
              </a:rPr>
              <a:t>SAME</a:t>
            </a:r>
            <a:r>
              <a:rPr lang="en-US" sz="2600" dirty="0">
                <a:latin typeface="Segoe UI" panose="020B0502040204020203" pitchFamily="34" charset="0"/>
                <a:cs typeface="Segoe UI" panose="020B0502040204020203" pitchFamily="34" charset="0"/>
              </a:rPr>
              <a:t> format as the Dynamic Column Headers we created for our temp table.</a:t>
            </a:r>
          </a:p>
        </p:txBody>
      </p:sp>
      <p:sp>
        <p:nvSpPr>
          <p:cNvPr id="9" name="TextBox 8">
            <a:extLst>
              <a:ext uri="{FF2B5EF4-FFF2-40B4-BE49-F238E27FC236}">
                <a16:creationId xmlns:a16="http://schemas.microsoft.com/office/drawing/2014/main" id="{694D0ACE-6531-4FB2-985D-9DBAB670371A}"/>
              </a:ext>
            </a:extLst>
          </p:cNvPr>
          <p:cNvSpPr txBox="1"/>
          <p:nvPr/>
        </p:nvSpPr>
        <p:spPr>
          <a:xfrm>
            <a:off x="359145" y="5006992"/>
            <a:ext cx="10832982" cy="707886"/>
          </a:xfrm>
          <a:prstGeom prst="rect">
            <a:avLst/>
          </a:prstGeom>
          <a:noFill/>
        </p:spPr>
        <p:txBody>
          <a:bodyPr wrap="square" rtlCol="0">
            <a:spAutoFit/>
          </a:bodyPr>
          <a:lstStyle/>
          <a:p>
            <a:r>
              <a:rPr lang="en-US" sz="2000" b="1" dirty="0">
                <a:solidFill>
                  <a:srgbClr val="7030A0"/>
                </a:solidFill>
                <a:latin typeface="Segoe UI" panose="020B0502040204020203" pitchFamily="34" charset="0"/>
                <a:cs typeface="Segoe UI" panose="020B0502040204020203" pitchFamily="34" charset="0"/>
              </a:rPr>
              <a:t>REMEMBER: </a:t>
            </a:r>
            <a:r>
              <a:rPr lang="en-US" sz="2000" dirty="0">
                <a:latin typeface="Segoe UI" panose="020B0502040204020203" pitchFamily="34" charset="0"/>
                <a:cs typeface="Segoe UI" panose="020B0502040204020203" pitchFamily="34" charset="0"/>
              </a:rPr>
              <a:t>IF THE COLUMNS </a:t>
            </a:r>
            <a:r>
              <a:rPr lang="en-US" sz="2000" b="1" dirty="0">
                <a:solidFill>
                  <a:srgbClr val="FF0000"/>
                </a:solidFill>
                <a:latin typeface="Segoe UI" panose="020B0502040204020203" pitchFamily="34" charset="0"/>
                <a:cs typeface="Segoe UI" panose="020B0502040204020203" pitchFamily="34" charset="0"/>
              </a:rPr>
              <a:t>DO NOT MATCH</a:t>
            </a:r>
            <a:r>
              <a:rPr lang="en-US" sz="2000" dirty="0">
                <a:latin typeface="Segoe UI" panose="020B0502040204020203" pitchFamily="34" charset="0"/>
                <a:cs typeface="Segoe UI" panose="020B0502040204020203" pitchFamily="34" charset="0"/>
              </a:rPr>
              <a:t>, YOU WILL NOT BE ABLE TO PIVOT THE DATA!</a:t>
            </a:r>
            <a:endParaRPr lang="en-US" sz="2000" b="1" dirty="0">
              <a:solidFill>
                <a:srgbClr val="7030A0"/>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3676779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2CDCB5A-DFF0-4D45-984E-922AE61FF2A8}"/>
              </a:ext>
            </a:extLst>
          </p:cNvPr>
          <p:cNvSpPr txBox="1">
            <a:spLocks/>
          </p:cNvSpPr>
          <p:nvPr/>
        </p:nvSpPr>
        <p:spPr>
          <a:xfrm>
            <a:off x="0" y="363"/>
            <a:ext cx="11520488"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sz="4000" b="1" dirty="0">
                <a:effectLst>
                  <a:outerShdw blurRad="38100" dist="38100" dir="2700000" algn="tl">
                    <a:srgbClr val="000000">
                      <a:alpha val="43137"/>
                    </a:srgbClr>
                  </a:outerShdw>
                </a:effectLst>
              </a:rPr>
              <a:t>WORKING WITH THE PIMA POS™ DATA</a:t>
            </a:r>
          </a:p>
        </p:txBody>
      </p:sp>
      <p:cxnSp>
        <p:nvCxnSpPr>
          <p:cNvPr id="5" name="Straight Connector 4">
            <a:extLst>
              <a:ext uri="{FF2B5EF4-FFF2-40B4-BE49-F238E27FC236}">
                <a16:creationId xmlns:a16="http://schemas.microsoft.com/office/drawing/2014/main" id="{1DCF5971-5746-43FA-8AB3-5B426E31A945}"/>
              </a:ext>
            </a:extLst>
          </p:cNvPr>
          <p:cNvCxnSpPr>
            <a:cxnSpLocks/>
          </p:cNvCxnSpPr>
          <p:nvPr/>
        </p:nvCxnSpPr>
        <p:spPr>
          <a:xfrm>
            <a:off x="0" y="720363"/>
            <a:ext cx="11520488" cy="0"/>
          </a:xfrm>
          <a:prstGeom prst="line">
            <a:avLst/>
          </a:prstGeom>
        </p:spPr>
        <p:style>
          <a:lnRef idx="2">
            <a:schemeClr val="accent1"/>
          </a:lnRef>
          <a:fillRef idx="0">
            <a:schemeClr val="accent1"/>
          </a:fillRef>
          <a:effectRef idx="1">
            <a:schemeClr val="accent1"/>
          </a:effectRef>
          <a:fontRef idx="minor">
            <a:schemeClr val="tx1"/>
          </a:fontRef>
        </p:style>
      </p:cxnSp>
      <p:sp>
        <p:nvSpPr>
          <p:cNvPr id="6" name="Title 3">
            <a:extLst>
              <a:ext uri="{FF2B5EF4-FFF2-40B4-BE49-F238E27FC236}">
                <a16:creationId xmlns:a16="http://schemas.microsoft.com/office/drawing/2014/main" id="{733F6155-D238-4042-829C-EDCB4547AC51}"/>
              </a:ext>
            </a:extLst>
          </p:cNvPr>
          <p:cNvSpPr txBox="1">
            <a:spLocks/>
          </p:cNvSpPr>
          <p:nvPr/>
        </p:nvSpPr>
        <p:spPr>
          <a:xfrm>
            <a:off x="223428" y="886381"/>
            <a:ext cx="10482263"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sz="3600" b="1" i="1" dirty="0">
                <a:effectLst>
                  <a:outerShdw blurRad="38100" dist="38100" dir="2700000" algn="tl">
                    <a:srgbClr val="000000">
                      <a:alpha val="43137"/>
                    </a:srgbClr>
                  </a:outerShdw>
                </a:effectLst>
              </a:rPr>
              <a:t>THE LAYOUT OF THE 2 TABLES WE WILL USE</a:t>
            </a:r>
          </a:p>
        </p:txBody>
      </p:sp>
      <p:pic>
        <p:nvPicPr>
          <p:cNvPr id="8" name="Picture 7">
            <a:extLst>
              <a:ext uri="{FF2B5EF4-FFF2-40B4-BE49-F238E27FC236}">
                <a16:creationId xmlns:a16="http://schemas.microsoft.com/office/drawing/2014/main" id="{60009E3D-8CCE-4152-AC07-5DA78963A37D}"/>
              </a:ext>
            </a:extLst>
          </p:cNvPr>
          <p:cNvPicPr>
            <a:picLocks noChangeAspect="1"/>
          </p:cNvPicPr>
          <p:nvPr/>
        </p:nvPicPr>
        <p:blipFill>
          <a:blip r:embed="rId2"/>
          <a:stretch>
            <a:fillRect/>
          </a:stretch>
        </p:blipFill>
        <p:spPr>
          <a:xfrm>
            <a:off x="526209" y="1996579"/>
            <a:ext cx="10337533" cy="2456001"/>
          </a:xfrm>
          <a:prstGeom prst="rect">
            <a:avLst/>
          </a:prstGeom>
        </p:spPr>
      </p:pic>
    </p:spTree>
    <p:extLst>
      <p:ext uri="{BB962C8B-B14F-4D97-AF65-F5344CB8AC3E}">
        <p14:creationId xmlns:p14="http://schemas.microsoft.com/office/powerpoint/2010/main" val="10804236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13563"/>
            <a:ext cx="11520488" cy="720000"/>
          </a:xfrm>
          <a:effectLst>
            <a:outerShdw blurRad="50800" dist="38100" dir="2700000" algn="tl" rotWithShape="0">
              <a:prstClr val="black">
                <a:alpha val="40000"/>
              </a:prstClr>
            </a:outerShdw>
          </a:effectLst>
        </p:spPr>
        <p:txBody>
          <a:bodyPr/>
          <a:lstStyle/>
          <a:p>
            <a:r>
              <a:rPr lang="en-US" b="1" dirty="0">
                <a:effectLst>
                  <a:outerShdw blurRad="50800" dist="38100" dir="2700000" algn="tl" rotWithShape="0">
                    <a:prstClr val="black">
                      <a:alpha val="40000"/>
                    </a:prstClr>
                  </a:outerShdw>
                </a:effectLst>
              </a:rPr>
              <a:t>GOALS FOR TODAY</a:t>
            </a:r>
          </a:p>
        </p:txBody>
      </p:sp>
      <p:sp>
        <p:nvSpPr>
          <p:cNvPr id="3" name="TextBox 2">
            <a:extLst>
              <a:ext uri="{FF2B5EF4-FFF2-40B4-BE49-F238E27FC236}">
                <a16:creationId xmlns:a16="http://schemas.microsoft.com/office/drawing/2014/main" id="{E9D26CD1-A107-4D0B-98BC-99928893CD6C}"/>
              </a:ext>
            </a:extLst>
          </p:cNvPr>
          <p:cNvSpPr txBox="1"/>
          <p:nvPr/>
        </p:nvSpPr>
        <p:spPr>
          <a:xfrm>
            <a:off x="1040235" y="733563"/>
            <a:ext cx="9169167" cy="4708981"/>
          </a:xfrm>
          <a:prstGeom prst="rect">
            <a:avLst/>
          </a:prstGeom>
          <a:noFill/>
        </p:spPr>
        <p:txBody>
          <a:bodyPr wrap="square" rtlCol="0">
            <a:spAutoFit/>
          </a:bodyPr>
          <a:lstStyle/>
          <a:p>
            <a:pPr marL="457200" indent="-457200">
              <a:buFont typeface="Arial" panose="020B0604020202020204" pitchFamily="34" charset="0"/>
              <a:buChar char="•"/>
            </a:pPr>
            <a:r>
              <a:rPr lang="en-US" sz="3000" dirty="0">
                <a:latin typeface="Segoe UI" panose="020B0502040204020203" pitchFamily="34" charset="0"/>
                <a:cs typeface="Segoe UI" panose="020B0502040204020203" pitchFamily="34" charset="0"/>
              </a:rPr>
              <a:t>Create a Dynamic Temp Table at Runtime</a:t>
            </a:r>
          </a:p>
          <a:p>
            <a:pPr marL="457200" indent="-457200">
              <a:buFont typeface="Arial" panose="020B0604020202020204" pitchFamily="34" charset="0"/>
              <a:buChar char="•"/>
            </a:pPr>
            <a:endParaRPr lang="en-US" sz="3000" dirty="0">
              <a:latin typeface="Segoe UI" panose="020B0502040204020203" pitchFamily="34" charset="0"/>
              <a:cs typeface="Segoe UI" panose="020B0502040204020203" pitchFamily="34" charset="0"/>
            </a:endParaRPr>
          </a:p>
          <a:p>
            <a:pPr marL="457200" indent="-457200">
              <a:buFont typeface="Arial" panose="020B0604020202020204" pitchFamily="34" charset="0"/>
              <a:buChar char="•"/>
            </a:pPr>
            <a:r>
              <a:rPr lang="en-US" sz="3000" dirty="0">
                <a:latin typeface="Segoe UI" panose="020B0502040204020203" pitchFamily="34" charset="0"/>
                <a:cs typeface="Segoe UI" panose="020B0502040204020203" pitchFamily="34" charset="0"/>
              </a:rPr>
              <a:t>Create Dynamic Headers for that table</a:t>
            </a:r>
          </a:p>
          <a:p>
            <a:pPr marL="457200" indent="-457200">
              <a:buFont typeface="Arial" panose="020B0604020202020204" pitchFamily="34" charset="0"/>
              <a:buChar char="•"/>
            </a:pPr>
            <a:endParaRPr lang="en-US" sz="3000" dirty="0">
              <a:latin typeface="Segoe UI" panose="020B0502040204020203" pitchFamily="34" charset="0"/>
              <a:cs typeface="Segoe UI" panose="020B0502040204020203" pitchFamily="34" charset="0"/>
            </a:endParaRPr>
          </a:p>
          <a:p>
            <a:pPr marL="457200" indent="-457200">
              <a:buFont typeface="Arial" panose="020B0604020202020204" pitchFamily="34" charset="0"/>
              <a:buChar char="•"/>
            </a:pPr>
            <a:r>
              <a:rPr lang="en-US" sz="3000" dirty="0">
                <a:latin typeface="Segoe UI" panose="020B0502040204020203" pitchFamily="34" charset="0"/>
                <a:cs typeface="Segoe UI" panose="020B0502040204020203" pitchFamily="34" charset="0"/>
              </a:rPr>
              <a:t>Use PIVOT Dynamically</a:t>
            </a:r>
          </a:p>
          <a:p>
            <a:pPr marL="457200" indent="-457200">
              <a:buFont typeface="Arial" panose="020B0604020202020204" pitchFamily="34" charset="0"/>
              <a:buChar char="•"/>
            </a:pPr>
            <a:endParaRPr lang="en-US" sz="3000" dirty="0">
              <a:latin typeface="Segoe UI" panose="020B0502040204020203" pitchFamily="34" charset="0"/>
              <a:cs typeface="Segoe UI" panose="020B0502040204020203" pitchFamily="34" charset="0"/>
            </a:endParaRPr>
          </a:p>
          <a:p>
            <a:pPr marL="457200" indent="-457200">
              <a:buFont typeface="Arial" panose="020B0604020202020204" pitchFamily="34" charset="0"/>
              <a:buChar char="•"/>
            </a:pPr>
            <a:r>
              <a:rPr lang="en-US" sz="3000" dirty="0">
                <a:latin typeface="Segoe UI" panose="020B0502040204020203" pitchFamily="34" charset="0"/>
                <a:cs typeface="Segoe UI" panose="020B0502040204020203" pitchFamily="34" charset="0"/>
              </a:rPr>
              <a:t>Creating / Passing Parameters into Dynamic SQL</a:t>
            </a:r>
          </a:p>
          <a:p>
            <a:pPr marL="457200" indent="-457200">
              <a:buFont typeface="Arial" panose="020B0604020202020204" pitchFamily="34" charset="0"/>
              <a:buChar char="•"/>
            </a:pPr>
            <a:endParaRPr lang="en-US" sz="3000" dirty="0">
              <a:latin typeface="Segoe UI" panose="020B0502040204020203" pitchFamily="34" charset="0"/>
              <a:cs typeface="Segoe UI" panose="020B0502040204020203" pitchFamily="34" charset="0"/>
            </a:endParaRPr>
          </a:p>
          <a:p>
            <a:pPr marL="457200" indent="-457200">
              <a:buFont typeface="Arial" panose="020B0604020202020204" pitchFamily="34" charset="0"/>
              <a:buChar char="•"/>
            </a:pPr>
            <a:r>
              <a:rPr lang="en-US" sz="3000" dirty="0">
                <a:latin typeface="Segoe UI" panose="020B0502040204020203" pitchFamily="34" charset="0"/>
                <a:cs typeface="Segoe UI" panose="020B0502040204020203" pitchFamily="34" charset="0"/>
              </a:rPr>
              <a:t>Create a Dynamic SQL Statement to present our data in a grid format</a:t>
            </a:r>
          </a:p>
        </p:txBody>
      </p:sp>
      <p:cxnSp>
        <p:nvCxnSpPr>
          <p:cNvPr id="5" name="Straight Connector 4">
            <a:extLst>
              <a:ext uri="{FF2B5EF4-FFF2-40B4-BE49-F238E27FC236}">
                <a16:creationId xmlns:a16="http://schemas.microsoft.com/office/drawing/2014/main" id="{BECD6622-D0DA-4925-A5A3-0F9F11DD1F90}"/>
              </a:ext>
            </a:extLst>
          </p:cNvPr>
          <p:cNvCxnSpPr>
            <a:cxnSpLocks/>
          </p:cNvCxnSpPr>
          <p:nvPr/>
        </p:nvCxnSpPr>
        <p:spPr>
          <a:xfrm>
            <a:off x="0" y="695463"/>
            <a:ext cx="1152048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568768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BE33F92-03B9-4806-9DB7-91D11FDA3A2C}"/>
              </a:ext>
            </a:extLst>
          </p:cNvPr>
          <p:cNvSpPr txBox="1">
            <a:spLocks/>
          </p:cNvSpPr>
          <p:nvPr/>
        </p:nvSpPr>
        <p:spPr>
          <a:xfrm>
            <a:off x="0" y="363"/>
            <a:ext cx="11520488"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sz="4000" b="1" dirty="0">
                <a:effectLst>
                  <a:outerShdw blurRad="38100" dist="38100" dir="2700000" algn="tl">
                    <a:srgbClr val="000000">
                      <a:alpha val="43137"/>
                    </a:srgbClr>
                  </a:outerShdw>
                </a:effectLst>
              </a:rPr>
              <a:t>BUILDING A SUBSET OF THE DATA</a:t>
            </a:r>
          </a:p>
        </p:txBody>
      </p:sp>
      <p:cxnSp>
        <p:nvCxnSpPr>
          <p:cNvPr id="6" name="Straight Connector 5">
            <a:extLst>
              <a:ext uri="{FF2B5EF4-FFF2-40B4-BE49-F238E27FC236}">
                <a16:creationId xmlns:a16="http://schemas.microsoft.com/office/drawing/2014/main" id="{48322D26-8CF8-43D5-8923-DCAE966F59AD}"/>
              </a:ext>
            </a:extLst>
          </p:cNvPr>
          <p:cNvCxnSpPr>
            <a:cxnSpLocks/>
          </p:cNvCxnSpPr>
          <p:nvPr/>
        </p:nvCxnSpPr>
        <p:spPr>
          <a:xfrm>
            <a:off x="0" y="720363"/>
            <a:ext cx="11520488" cy="0"/>
          </a:xfrm>
          <a:prstGeom prst="line">
            <a:avLst/>
          </a:prstGeom>
        </p:spPr>
        <p:style>
          <a:lnRef idx="2">
            <a:schemeClr val="accent1"/>
          </a:lnRef>
          <a:fillRef idx="0">
            <a:schemeClr val="accent1"/>
          </a:fillRef>
          <a:effectRef idx="1">
            <a:schemeClr val="accent1"/>
          </a:effectRef>
          <a:fontRef idx="minor">
            <a:schemeClr val="tx1"/>
          </a:fontRef>
        </p:style>
      </p:cxnSp>
      <p:sp>
        <p:nvSpPr>
          <p:cNvPr id="7" name="TextBox 6">
            <a:extLst>
              <a:ext uri="{FF2B5EF4-FFF2-40B4-BE49-F238E27FC236}">
                <a16:creationId xmlns:a16="http://schemas.microsoft.com/office/drawing/2014/main" id="{3209CB25-5095-4890-9248-FBF6AE46CD05}"/>
              </a:ext>
            </a:extLst>
          </p:cNvPr>
          <p:cNvSpPr txBox="1"/>
          <p:nvPr/>
        </p:nvSpPr>
        <p:spPr>
          <a:xfrm>
            <a:off x="327171" y="968739"/>
            <a:ext cx="10706756" cy="646331"/>
          </a:xfrm>
          <a:prstGeom prst="rect">
            <a:avLst/>
          </a:prstGeom>
          <a:noFill/>
        </p:spPr>
        <p:txBody>
          <a:bodyPr wrap="square" rtlCol="0">
            <a:spAutoFit/>
          </a:bodyPr>
          <a:lstStyle/>
          <a:p>
            <a:pPr marL="285750" indent="-285750">
              <a:buFont typeface="Arial" panose="020B0604020202020204" pitchFamily="34" charset="0"/>
              <a:buChar char="•"/>
            </a:pPr>
            <a:r>
              <a:rPr lang="en-US" dirty="0"/>
              <a:t>When working with large databases, there are times where you want to build a subset of the data that you are going to be working with.  </a:t>
            </a:r>
          </a:p>
        </p:txBody>
      </p:sp>
      <p:pic>
        <p:nvPicPr>
          <p:cNvPr id="8" name="Picture 7">
            <a:extLst>
              <a:ext uri="{FF2B5EF4-FFF2-40B4-BE49-F238E27FC236}">
                <a16:creationId xmlns:a16="http://schemas.microsoft.com/office/drawing/2014/main" id="{59E5164D-95D8-49CA-A623-2D6D5A1065FF}"/>
              </a:ext>
            </a:extLst>
          </p:cNvPr>
          <p:cNvPicPr>
            <a:picLocks noChangeAspect="1"/>
          </p:cNvPicPr>
          <p:nvPr/>
        </p:nvPicPr>
        <p:blipFill>
          <a:blip r:embed="rId2"/>
          <a:stretch>
            <a:fillRect/>
          </a:stretch>
        </p:blipFill>
        <p:spPr>
          <a:xfrm>
            <a:off x="1137910" y="1668461"/>
            <a:ext cx="9244668" cy="4402223"/>
          </a:xfrm>
          <a:prstGeom prst="rect">
            <a:avLst/>
          </a:prstGeom>
        </p:spPr>
      </p:pic>
    </p:spTree>
    <p:extLst>
      <p:ext uri="{BB962C8B-B14F-4D97-AF65-F5344CB8AC3E}">
        <p14:creationId xmlns:p14="http://schemas.microsoft.com/office/powerpoint/2010/main" val="26103243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3554F76-0A4E-4893-96F1-6078AF6CA9AE}"/>
              </a:ext>
            </a:extLst>
          </p:cNvPr>
          <p:cNvSpPr txBox="1">
            <a:spLocks/>
          </p:cNvSpPr>
          <p:nvPr/>
        </p:nvSpPr>
        <p:spPr>
          <a:xfrm>
            <a:off x="0" y="363"/>
            <a:ext cx="11520488"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sz="4000" b="1" dirty="0">
                <a:effectLst>
                  <a:outerShdw blurRad="38100" dist="38100" dir="2700000" algn="tl">
                    <a:srgbClr val="000000">
                      <a:alpha val="43137"/>
                    </a:srgbClr>
                  </a:outerShdw>
                </a:effectLst>
              </a:rPr>
              <a:t>MANAGING SCOPE IN DYNAMIC SQL</a:t>
            </a:r>
          </a:p>
        </p:txBody>
      </p:sp>
      <p:cxnSp>
        <p:nvCxnSpPr>
          <p:cNvPr id="5" name="Straight Connector 4">
            <a:extLst>
              <a:ext uri="{FF2B5EF4-FFF2-40B4-BE49-F238E27FC236}">
                <a16:creationId xmlns:a16="http://schemas.microsoft.com/office/drawing/2014/main" id="{8100AD07-AD23-4CCA-A91C-2163E55CFC1F}"/>
              </a:ext>
            </a:extLst>
          </p:cNvPr>
          <p:cNvCxnSpPr>
            <a:cxnSpLocks/>
          </p:cNvCxnSpPr>
          <p:nvPr/>
        </p:nvCxnSpPr>
        <p:spPr>
          <a:xfrm>
            <a:off x="0" y="720363"/>
            <a:ext cx="11520488" cy="0"/>
          </a:xfrm>
          <a:prstGeom prst="line">
            <a:avLst/>
          </a:prstGeom>
        </p:spPr>
        <p:style>
          <a:lnRef idx="2">
            <a:schemeClr val="accent1"/>
          </a:lnRef>
          <a:fillRef idx="0">
            <a:schemeClr val="accent1"/>
          </a:fillRef>
          <a:effectRef idx="1">
            <a:schemeClr val="accent1"/>
          </a:effectRef>
          <a:fontRef idx="minor">
            <a:schemeClr val="tx1"/>
          </a:fontRef>
        </p:style>
      </p:cxnSp>
      <p:sp>
        <p:nvSpPr>
          <p:cNvPr id="6" name="Title 3">
            <a:extLst>
              <a:ext uri="{FF2B5EF4-FFF2-40B4-BE49-F238E27FC236}">
                <a16:creationId xmlns:a16="http://schemas.microsoft.com/office/drawing/2014/main" id="{D3ADECD7-E4B7-4DBC-B5D7-7F5B8A1BFD64}"/>
              </a:ext>
            </a:extLst>
          </p:cNvPr>
          <p:cNvSpPr txBox="1">
            <a:spLocks/>
          </p:cNvSpPr>
          <p:nvPr/>
        </p:nvSpPr>
        <p:spPr>
          <a:xfrm>
            <a:off x="223428" y="720363"/>
            <a:ext cx="10482263"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sz="3200" b="1" i="1" dirty="0">
                <a:effectLst>
                  <a:outerShdw blurRad="38100" dist="38100" dir="2700000" algn="tl">
                    <a:srgbClr val="000000">
                      <a:alpha val="43137"/>
                    </a:srgbClr>
                  </a:outerShdw>
                </a:effectLst>
              </a:rPr>
              <a:t>WHAT IS SCOPE?</a:t>
            </a:r>
          </a:p>
        </p:txBody>
      </p:sp>
      <p:sp>
        <p:nvSpPr>
          <p:cNvPr id="7" name="TextBox 6">
            <a:extLst>
              <a:ext uri="{FF2B5EF4-FFF2-40B4-BE49-F238E27FC236}">
                <a16:creationId xmlns:a16="http://schemas.microsoft.com/office/drawing/2014/main" id="{87CA3AD1-4574-45C5-B7E1-D74CFD56F1E1}"/>
              </a:ext>
            </a:extLst>
          </p:cNvPr>
          <p:cNvSpPr txBox="1"/>
          <p:nvPr/>
        </p:nvSpPr>
        <p:spPr>
          <a:xfrm>
            <a:off x="465589" y="1234644"/>
            <a:ext cx="10589310" cy="646331"/>
          </a:xfrm>
          <a:prstGeom prst="rect">
            <a:avLst/>
          </a:prstGeom>
          <a:noFill/>
        </p:spPr>
        <p:txBody>
          <a:bodyPr wrap="square" rtlCol="0">
            <a:spAutoFit/>
          </a:bodyPr>
          <a:lstStyle/>
          <a:p>
            <a:pPr marL="285750" indent="-285750">
              <a:buFont typeface="Arial" panose="020B0604020202020204" pitchFamily="34" charset="0"/>
              <a:buChar char="•"/>
            </a:pPr>
            <a:r>
              <a:rPr lang="en-US" dirty="0"/>
              <a:t>Scope refers to the visibility of variables.  In other words, which parts of your code can see which variables.</a:t>
            </a:r>
          </a:p>
        </p:txBody>
      </p:sp>
      <p:sp>
        <p:nvSpPr>
          <p:cNvPr id="8" name="Title 3">
            <a:extLst>
              <a:ext uri="{FF2B5EF4-FFF2-40B4-BE49-F238E27FC236}">
                <a16:creationId xmlns:a16="http://schemas.microsoft.com/office/drawing/2014/main" id="{57BF67FC-B771-4484-850B-67BC0FDF4368}"/>
              </a:ext>
            </a:extLst>
          </p:cNvPr>
          <p:cNvSpPr txBox="1">
            <a:spLocks/>
          </p:cNvSpPr>
          <p:nvPr/>
        </p:nvSpPr>
        <p:spPr>
          <a:xfrm>
            <a:off x="223427" y="1795940"/>
            <a:ext cx="10482263"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sz="3200" b="1" i="1" dirty="0">
                <a:effectLst>
                  <a:outerShdw blurRad="38100" dist="38100" dir="2700000" algn="tl">
                    <a:srgbClr val="000000">
                      <a:alpha val="43137"/>
                    </a:srgbClr>
                  </a:outerShdw>
                </a:effectLst>
              </a:rPr>
              <a:t>SCOPE IN DYNAMIC SQL</a:t>
            </a:r>
          </a:p>
        </p:txBody>
      </p:sp>
      <p:sp>
        <p:nvSpPr>
          <p:cNvPr id="9" name="TextBox 8">
            <a:extLst>
              <a:ext uri="{FF2B5EF4-FFF2-40B4-BE49-F238E27FC236}">
                <a16:creationId xmlns:a16="http://schemas.microsoft.com/office/drawing/2014/main" id="{BC9F2F22-2492-42D2-A1B3-DD94897669E1}"/>
              </a:ext>
            </a:extLst>
          </p:cNvPr>
          <p:cNvSpPr txBox="1"/>
          <p:nvPr/>
        </p:nvSpPr>
        <p:spPr>
          <a:xfrm>
            <a:off x="465589" y="2270591"/>
            <a:ext cx="11054899" cy="1938992"/>
          </a:xfrm>
          <a:prstGeom prst="rect">
            <a:avLst/>
          </a:prstGeom>
          <a:noFill/>
        </p:spPr>
        <p:txBody>
          <a:bodyPr wrap="square" rtlCol="0">
            <a:spAutoFit/>
          </a:bodyPr>
          <a:lstStyle/>
          <a:p>
            <a:pPr marL="342900" indent="-342900">
              <a:buFont typeface="Arial" panose="020B0604020202020204" pitchFamily="34" charset="0"/>
              <a:buChar char="•"/>
            </a:pPr>
            <a:r>
              <a:rPr lang="en-US" sz="2000" dirty="0">
                <a:latin typeface="Segoe UI" panose="020B0502040204020203" pitchFamily="34" charset="0"/>
                <a:cs typeface="Segoe UI" panose="020B0502040204020203" pitchFamily="34" charset="0"/>
              </a:rPr>
              <a:t>When working with Dynamic SQL, Scope isn’t really too different then when working with multiple stored procedures.  Think of it this way.  Everything that is inside your Dynamic Statement is in a separate scope than everything outside of your Dynamic Statement.  Remember, this is a security feature of SQL Server.</a:t>
            </a:r>
          </a:p>
          <a:p>
            <a:pPr marL="342900" indent="-342900">
              <a:buFont typeface="Arial" panose="020B0604020202020204" pitchFamily="34" charset="0"/>
              <a:buChar char="•"/>
            </a:pPr>
            <a:endParaRPr lang="en-US" sz="2000" dirty="0">
              <a:latin typeface="Segoe UI" panose="020B0502040204020203" pitchFamily="34" charset="0"/>
              <a:cs typeface="Segoe UI" panose="020B0502040204020203" pitchFamily="34" charset="0"/>
            </a:endParaRPr>
          </a:p>
          <a:p>
            <a:pPr marL="342900" indent="-342900">
              <a:buFont typeface="Arial" panose="020B0604020202020204" pitchFamily="34" charset="0"/>
              <a:buChar char="•"/>
            </a:pPr>
            <a:endParaRPr lang="en-US" sz="2000" dirty="0">
              <a:latin typeface="Segoe UI" panose="020B0502040204020203" pitchFamily="34" charset="0"/>
              <a:cs typeface="Segoe UI" panose="020B0502040204020203" pitchFamily="34" charset="0"/>
            </a:endParaRPr>
          </a:p>
        </p:txBody>
      </p:sp>
      <p:sp>
        <p:nvSpPr>
          <p:cNvPr id="10" name="Title 3">
            <a:extLst>
              <a:ext uri="{FF2B5EF4-FFF2-40B4-BE49-F238E27FC236}">
                <a16:creationId xmlns:a16="http://schemas.microsoft.com/office/drawing/2014/main" id="{CAA99252-93C0-4707-B0E2-8A517DC3899D}"/>
              </a:ext>
            </a:extLst>
          </p:cNvPr>
          <p:cNvSpPr txBox="1">
            <a:spLocks/>
          </p:cNvSpPr>
          <p:nvPr/>
        </p:nvSpPr>
        <p:spPr>
          <a:xfrm>
            <a:off x="223426" y="3507389"/>
            <a:ext cx="10482263"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sz="3200" b="1" i="1" dirty="0">
                <a:effectLst>
                  <a:outerShdw blurRad="38100" dist="38100" dir="2700000" algn="tl">
                    <a:srgbClr val="000000">
                      <a:alpha val="43137"/>
                    </a:srgbClr>
                  </a:outerShdw>
                </a:effectLst>
              </a:rPr>
              <a:t>OK! BUT, WHAT DOES THAT MEAN TO ME?</a:t>
            </a:r>
          </a:p>
        </p:txBody>
      </p:sp>
      <p:sp>
        <p:nvSpPr>
          <p:cNvPr id="11" name="TextBox 10">
            <a:extLst>
              <a:ext uri="{FF2B5EF4-FFF2-40B4-BE49-F238E27FC236}">
                <a16:creationId xmlns:a16="http://schemas.microsoft.com/office/drawing/2014/main" id="{D7CBB3CB-44EA-48EE-B472-9019C3EC2F75}"/>
              </a:ext>
            </a:extLst>
          </p:cNvPr>
          <p:cNvSpPr txBox="1"/>
          <p:nvPr/>
        </p:nvSpPr>
        <p:spPr>
          <a:xfrm>
            <a:off x="223428" y="4064477"/>
            <a:ext cx="11297062" cy="707886"/>
          </a:xfrm>
          <a:prstGeom prst="rect">
            <a:avLst/>
          </a:prstGeom>
          <a:noFill/>
        </p:spPr>
        <p:txBody>
          <a:bodyPr wrap="square" rtlCol="0">
            <a:spAutoFit/>
          </a:bodyPr>
          <a:lstStyle/>
          <a:p>
            <a:pPr marL="342900" indent="-342900">
              <a:buFont typeface="Arial" panose="020B0604020202020204" pitchFamily="34" charset="0"/>
              <a:buChar char="•"/>
            </a:pPr>
            <a:r>
              <a:rPr lang="en-US" sz="2000" dirty="0">
                <a:latin typeface="Segoe UI" panose="020B0502040204020203" pitchFamily="34" charset="0"/>
                <a:cs typeface="Segoe UI" panose="020B0502040204020203" pitchFamily="34" charset="0"/>
              </a:rPr>
              <a:t>What this means to you.  If you Declare a Variable on the </a:t>
            </a:r>
            <a:r>
              <a:rPr lang="en-US" sz="2000" b="1" dirty="0">
                <a:solidFill>
                  <a:srgbClr val="7030A0"/>
                </a:solidFill>
                <a:latin typeface="Segoe UI" panose="020B0502040204020203" pitchFamily="34" charset="0"/>
                <a:cs typeface="Segoe UI" panose="020B0502040204020203" pitchFamily="34" charset="0"/>
              </a:rPr>
              <a:t>OUTSIDE</a:t>
            </a:r>
            <a:r>
              <a:rPr lang="en-US" sz="2000" dirty="0">
                <a:latin typeface="Segoe UI" panose="020B0502040204020203" pitchFamily="34" charset="0"/>
                <a:cs typeface="Segoe UI" panose="020B0502040204020203" pitchFamily="34" charset="0"/>
              </a:rPr>
              <a:t> of your Dynamic SQL, it </a:t>
            </a:r>
            <a:r>
              <a:rPr lang="en-US" sz="2000" dirty="0">
                <a:solidFill>
                  <a:srgbClr val="7030A0"/>
                </a:solidFill>
                <a:latin typeface="Segoe UI" panose="020B0502040204020203" pitchFamily="34" charset="0"/>
                <a:cs typeface="Segoe UI" panose="020B0502040204020203" pitchFamily="34" charset="0"/>
              </a:rPr>
              <a:t>will not be available</a:t>
            </a:r>
            <a:r>
              <a:rPr lang="en-US" sz="2000" dirty="0">
                <a:latin typeface="Segoe UI" panose="020B0502040204020203" pitchFamily="34" charset="0"/>
                <a:cs typeface="Segoe UI" panose="020B0502040204020203" pitchFamily="34" charset="0"/>
              </a:rPr>
              <a:t> for use </a:t>
            </a:r>
            <a:r>
              <a:rPr lang="en-US" sz="2000" b="1" dirty="0">
                <a:solidFill>
                  <a:srgbClr val="7030A0"/>
                </a:solidFill>
                <a:latin typeface="Segoe UI" panose="020B0502040204020203" pitchFamily="34" charset="0"/>
                <a:cs typeface="Segoe UI" panose="020B0502040204020203" pitchFamily="34" charset="0"/>
              </a:rPr>
              <a:t>INSIDE</a:t>
            </a:r>
            <a:r>
              <a:rPr lang="en-US" sz="2000" dirty="0">
                <a:latin typeface="Segoe UI" panose="020B0502040204020203" pitchFamily="34" charset="0"/>
                <a:cs typeface="Segoe UI" panose="020B0502040204020203" pitchFamily="34" charset="0"/>
              </a:rPr>
              <a:t> your Dynamic Statement.</a:t>
            </a:r>
          </a:p>
        </p:txBody>
      </p:sp>
      <p:sp>
        <p:nvSpPr>
          <p:cNvPr id="12" name="Title 3">
            <a:extLst>
              <a:ext uri="{FF2B5EF4-FFF2-40B4-BE49-F238E27FC236}">
                <a16:creationId xmlns:a16="http://schemas.microsoft.com/office/drawing/2014/main" id="{BE1B313F-3294-4A39-9C96-8E4D2440AF8E}"/>
              </a:ext>
            </a:extLst>
          </p:cNvPr>
          <p:cNvSpPr txBox="1">
            <a:spLocks/>
          </p:cNvSpPr>
          <p:nvPr/>
        </p:nvSpPr>
        <p:spPr>
          <a:xfrm>
            <a:off x="818460" y="4942965"/>
            <a:ext cx="9883567"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sz="3200" b="1" i="1" dirty="0">
                <a:effectLst>
                  <a:outerShdw blurRad="38100" dist="38100" dir="2700000" algn="tl">
                    <a:srgbClr val="000000">
                      <a:alpha val="43137"/>
                    </a:srgbClr>
                  </a:outerShdw>
                </a:effectLst>
              </a:rPr>
              <a:t>BUT DON’T FRET! IN DYNAMIC SQL, WE CAN PASS VARIABLES BETWEEN SCOPE</a:t>
            </a:r>
          </a:p>
        </p:txBody>
      </p:sp>
    </p:spTree>
    <p:extLst>
      <p:ext uri="{BB962C8B-B14F-4D97-AF65-F5344CB8AC3E}">
        <p14:creationId xmlns:p14="http://schemas.microsoft.com/office/powerpoint/2010/main" val="1310701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A6AC2D1-FBE1-464C-A61F-77A2FE4AB0E2}"/>
              </a:ext>
            </a:extLst>
          </p:cNvPr>
          <p:cNvSpPr txBox="1">
            <a:spLocks/>
          </p:cNvSpPr>
          <p:nvPr/>
        </p:nvSpPr>
        <p:spPr>
          <a:xfrm>
            <a:off x="0" y="363"/>
            <a:ext cx="11520488"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sz="4000" b="1" dirty="0">
                <a:effectLst>
                  <a:outerShdw blurRad="38100" dist="38100" dir="2700000" algn="tl">
                    <a:srgbClr val="000000">
                      <a:alpha val="43137"/>
                    </a:srgbClr>
                  </a:outerShdw>
                </a:effectLst>
              </a:rPr>
              <a:t>BUILDING THE DYNAMIC QUERY</a:t>
            </a:r>
          </a:p>
        </p:txBody>
      </p:sp>
      <p:cxnSp>
        <p:nvCxnSpPr>
          <p:cNvPr id="5" name="Straight Connector 4">
            <a:extLst>
              <a:ext uri="{FF2B5EF4-FFF2-40B4-BE49-F238E27FC236}">
                <a16:creationId xmlns:a16="http://schemas.microsoft.com/office/drawing/2014/main" id="{74BEEB1E-37FF-4A9A-B6CD-8A8D14EF7ED6}"/>
              </a:ext>
            </a:extLst>
          </p:cNvPr>
          <p:cNvCxnSpPr>
            <a:cxnSpLocks/>
          </p:cNvCxnSpPr>
          <p:nvPr/>
        </p:nvCxnSpPr>
        <p:spPr>
          <a:xfrm>
            <a:off x="0" y="720363"/>
            <a:ext cx="11520488" cy="0"/>
          </a:xfrm>
          <a:prstGeom prst="line">
            <a:avLst/>
          </a:prstGeom>
        </p:spPr>
        <p:style>
          <a:lnRef idx="2">
            <a:schemeClr val="accent1"/>
          </a:lnRef>
          <a:fillRef idx="0">
            <a:schemeClr val="accent1"/>
          </a:fillRef>
          <a:effectRef idx="1">
            <a:schemeClr val="accent1"/>
          </a:effectRef>
          <a:fontRef idx="minor">
            <a:schemeClr val="tx1"/>
          </a:fontRef>
        </p:style>
      </p:cxnSp>
      <p:pic>
        <p:nvPicPr>
          <p:cNvPr id="6" name="Picture 5">
            <a:extLst>
              <a:ext uri="{FF2B5EF4-FFF2-40B4-BE49-F238E27FC236}">
                <a16:creationId xmlns:a16="http://schemas.microsoft.com/office/drawing/2014/main" id="{BD00BE43-5DB0-4084-B724-4B9F1BB80400}"/>
              </a:ext>
            </a:extLst>
          </p:cNvPr>
          <p:cNvPicPr>
            <a:picLocks noChangeAspect="1"/>
          </p:cNvPicPr>
          <p:nvPr/>
        </p:nvPicPr>
        <p:blipFill>
          <a:blip r:embed="rId2"/>
          <a:stretch>
            <a:fillRect/>
          </a:stretch>
        </p:blipFill>
        <p:spPr>
          <a:xfrm>
            <a:off x="873315" y="886962"/>
            <a:ext cx="9840285" cy="4985550"/>
          </a:xfrm>
          <a:prstGeom prst="rect">
            <a:avLst/>
          </a:prstGeom>
        </p:spPr>
      </p:pic>
      <p:pic>
        <p:nvPicPr>
          <p:cNvPr id="7" name="Picture 6" descr="A close up of a womans face&#10;&#10;Description generated with high confidence">
            <a:extLst>
              <a:ext uri="{FF2B5EF4-FFF2-40B4-BE49-F238E27FC236}">
                <a16:creationId xmlns:a16="http://schemas.microsoft.com/office/drawing/2014/main" id="{4436DFCE-604E-474A-967E-AF9EC575ADF5}"/>
              </a:ext>
            </a:extLst>
          </p:cNvPr>
          <p:cNvPicPr>
            <a:picLocks noChangeAspect="1"/>
          </p:cNvPicPr>
          <p:nvPr/>
        </p:nvPicPr>
        <p:blipFill>
          <a:blip r:embed="rId3"/>
          <a:stretch>
            <a:fillRect/>
          </a:stretch>
        </p:blipFill>
        <p:spPr>
          <a:xfrm>
            <a:off x="9144173" y="4847352"/>
            <a:ext cx="1428750" cy="1419225"/>
          </a:xfrm>
          <a:prstGeom prst="rect">
            <a:avLst/>
          </a:prstGeom>
        </p:spPr>
      </p:pic>
    </p:spTree>
    <p:extLst>
      <p:ext uri="{BB962C8B-B14F-4D97-AF65-F5344CB8AC3E}">
        <p14:creationId xmlns:p14="http://schemas.microsoft.com/office/powerpoint/2010/main" val="264478152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247A912-ECF8-4234-A527-35E01124CF37}"/>
              </a:ext>
            </a:extLst>
          </p:cNvPr>
          <p:cNvSpPr txBox="1">
            <a:spLocks/>
          </p:cNvSpPr>
          <p:nvPr/>
        </p:nvSpPr>
        <p:spPr>
          <a:xfrm>
            <a:off x="0" y="363"/>
            <a:ext cx="11520488"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sz="4000" b="1" dirty="0">
                <a:effectLst>
                  <a:outerShdw blurRad="38100" dist="38100" dir="2700000" algn="tl">
                    <a:srgbClr val="000000">
                      <a:alpha val="43137"/>
                    </a:srgbClr>
                  </a:outerShdw>
                </a:effectLst>
              </a:rPr>
              <a:t>BUILDING THE OUTPUT</a:t>
            </a:r>
          </a:p>
        </p:txBody>
      </p:sp>
      <p:cxnSp>
        <p:nvCxnSpPr>
          <p:cNvPr id="5" name="Straight Connector 4">
            <a:extLst>
              <a:ext uri="{FF2B5EF4-FFF2-40B4-BE49-F238E27FC236}">
                <a16:creationId xmlns:a16="http://schemas.microsoft.com/office/drawing/2014/main" id="{6A578588-C791-4597-9068-AFC429F55566}"/>
              </a:ext>
            </a:extLst>
          </p:cNvPr>
          <p:cNvCxnSpPr>
            <a:cxnSpLocks/>
          </p:cNvCxnSpPr>
          <p:nvPr/>
        </p:nvCxnSpPr>
        <p:spPr>
          <a:xfrm>
            <a:off x="0" y="720363"/>
            <a:ext cx="11520488" cy="0"/>
          </a:xfrm>
          <a:prstGeom prst="line">
            <a:avLst/>
          </a:prstGeom>
        </p:spPr>
        <p:style>
          <a:lnRef idx="2">
            <a:schemeClr val="accent1"/>
          </a:lnRef>
          <a:fillRef idx="0">
            <a:schemeClr val="accent1"/>
          </a:fillRef>
          <a:effectRef idx="1">
            <a:schemeClr val="accent1"/>
          </a:effectRef>
          <a:fontRef idx="minor">
            <a:schemeClr val="tx1"/>
          </a:fontRef>
        </p:style>
      </p:cxnSp>
      <p:sp>
        <p:nvSpPr>
          <p:cNvPr id="6" name="Title 3">
            <a:extLst>
              <a:ext uri="{FF2B5EF4-FFF2-40B4-BE49-F238E27FC236}">
                <a16:creationId xmlns:a16="http://schemas.microsoft.com/office/drawing/2014/main" id="{485DE345-FC63-4962-9534-BC0F9EA1F3F2}"/>
              </a:ext>
            </a:extLst>
          </p:cNvPr>
          <p:cNvSpPr txBox="1">
            <a:spLocks/>
          </p:cNvSpPr>
          <p:nvPr/>
        </p:nvSpPr>
        <p:spPr>
          <a:xfrm>
            <a:off x="223428" y="854587"/>
            <a:ext cx="10482263"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sz="2800" b="1" i="1" dirty="0">
                <a:effectLst>
                  <a:outerShdw blurRad="38100" dist="38100" dir="2700000" algn="tl">
                    <a:srgbClr val="000000">
                      <a:alpha val="43137"/>
                    </a:srgbClr>
                  </a:outerShdw>
                </a:effectLst>
              </a:rPr>
              <a:t>SUPER DUPER QUICK RECAP OF WHAT WE HAVE LEARNED</a:t>
            </a:r>
          </a:p>
        </p:txBody>
      </p:sp>
      <p:sp>
        <p:nvSpPr>
          <p:cNvPr id="7" name="TextBox 6">
            <a:extLst>
              <a:ext uri="{FF2B5EF4-FFF2-40B4-BE49-F238E27FC236}">
                <a16:creationId xmlns:a16="http://schemas.microsoft.com/office/drawing/2014/main" id="{F9A76EE4-5ABE-4704-A3F9-22708847F544}"/>
              </a:ext>
            </a:extLst>
          </p:cNvPr>
          <p:cNvSpPr txBox="1"/>
          <p:nvPr/>
        </p:nvSpPr>
        <p:spPr>
          <a:xfrm>
            <a:off x="814797" y="1440363"/>
            <a:ext cx="6575005" cy="2893100"/>
          </a:xfrm>
          <a:prstGeom prst="rect">
            <a:avLst/>
          </a:prstGeom>
          <a:noFill/>
        </p:spPr>
        <p:txBody>
          <a:bodyPr wrap="none" rtlCol="0">
            <a:spAutoFit/>
          </a:bodyPr>
          <a:lstStyle/>
          <a:p>
            <a:pPr marL="457200" indent="-457200">
              <a:buFont typeface="Arial" panose="020B0604020202020204" pitchFamily="34" charset="0"/>
              <a:buChar char="•"/>
            </a:pPr>
            <a:r>
              <a:rPr lang="en-US" sz="2600" dirty="0">
                <a:latin typeface="Segoe UI" panose="020B0502040204020203" pitchFamily="34" charset="0"/>
                <a:cs typeface="Segoe UI" panose="020B0502040204020203" pitchFamily="34" charset="0"/>
              </a:rPr>
              <a:t>Declared our Variable to hold the data</a:t>
            </a:r>
          </a:p>
          <a:p>
            <a:pPr marL="457200" indent="-457200">
              <a:buFont typeface="Arial" panose="020B0604020202020204" pitchFamily="34" charset="0"/>
              <a:buChar char="•"/>
            </a:pPr>
            <a:endParaRPr lang="en-US" sz="2600" dirty="0">
              <a:latin typeface="Segoe UI" panose="020B0502040204020203" pitchFamily="34" charset="0"/>
              <a:cs typeface="Segoe UI" panose="020B0502040204020203" pitchFamily="34" charset="0"/>
            </a:endParaRPr>
          </a:p>
          <a:p>
            <a:pPr marL="457200" indent="-457200">
              <a:buFont typeface="Arial" panose="020B0604020202020204" pitchFamily="34" charset="0"/>
              <a:buChar char="•"/>
            </a:pPr>
            <a:r>
              <a:rPr lang="en-US" sz="2600" dirty="0">
                <a:latin typeface="Segoe UI" panose="020B0502040204020203" pitchFamily="34" charset="0"/>
                <a:cs typeface="Segoe UI" panose="020B0502040204020203" pitchFamily="34" charset="0"/>
              </a:rPr>
              <a:t>Created the Select Statement</a:t>
            </a:r>
          </a:p>
          <a:p>
            <a:pPr marL="457200" indent="-457200">
              <a:buFont typeface="Arial" panose="020B0604020202020204" pitchFamily="34" charset="0"/>
              <a:buChar char="•"/>
            </a:pPr>
            <a:endParaRPr lang="en-US" sz="2600" dirty="0">
              <a:latin typeface="Segoe UI" panose="020B0502040204020203" pitchFamily="34" charset="0"/>
              <a:cs typeface="Segoe UI" panose="020B0502040204020203" pitchFamily="34" charset="0"/>
            </a:endParaRPr>
          </a:p>
          <a:p>
            <a:pPr marL="457200" indent="-457200">
              <a:buFont typeface="Arial" panose="020B0604020202020204" pitchFamily="34" charset="0"/>
              <a:buChar char="•"/>
            </a:pPr>
            <a:r>
              <a:rPr lang="en-US" sz="2600" dirty="0">
                <a:latin typeface="Segoe UI" panose="020B0502040204020203" pitchFamily="34" charset="0"/>
                <a:cs typeface="Segoe UI" panose="020B0502040204020203" pitchFamily="34" charset="0"/>
              </a:rPr>
              <a:t>Pivoted the Data to get it into Grid Form</a:t>
            </a:r>
          </a:p>
          <a:p>
            <a:pPr marL="457200" indent="-457200">
              <a:buFont typeface="Arial" panose="020B0604020202020204" pitchFamily="34" charset="0"/>
              <a:buChar char="•"/>
            </a:pPr>
            <a:endParaRPr lang="en-US" sz="2600" dirty="0">
              <a:latin typeface="Segoe UI" panose="020B0502040204020203" pitchFamily="34" charset="0"/>
              <a:cs typeface="Segoe UI" panose="020B0502040204020203" pitchFamily="34" charset="0"/>
            </a:endParaRPr>
          </a:p>
          <a:p>
            <a:pPr marL="457200" indent="-457200">
              <a:buFont typeface="Arial" panose="020B0604020202020204" pitchFamily="34" charset="0"/>
              <a:buChar char="•"/>
            </a:pPr>
            <a:r>
              <a:rPr lang="en-US" sz="2600" dirty="0">
                <a:latin typeface="Segoe UI" panose="020B0502040204020203" pitchFamily="34" charset="0"/>
                <a:cs typeface="Segoe UI" panose="020B0502040204020203" pitchFamily="34" charset="0"/>
              </a:rPr>
              <a:t>Did a Final Select on the Data</a:t>
            </a:r>
          </a:p>
        </p:txBody>
      </p:sp>
      <p:sp>
        <p:nvSpPr>
          <p:cNvPr id="8" name="TextBox 7">
            <a:extLst>
              <a:ext uri="{FF2B5EF4-FFF2-40B4-BE49-F238E27FC236}">
                <a16:creationId xmlns:a16="http://schemas.microsoft.com/office/drawing/2014/main" id="{6FD504C6-616D-4230-B31C-CDE0FD5FB211}"/>
              </a:ext>
            </a:extLst>
          </p:cNvPr>
          <p:cNvSpPr txBox="1"/>
          <p:nvPr/>
        </p:nvSpPr>
        <p:spPr>
          <a:xfrm>
            <a:off x="223428" y="4470942"/>
            <a:ext cx="11360275" cy="1292662"/>
          </a:xfrm>
          <a:prstGeom prst="rect">
            <a:avLst/>
          </a:prstGeom>
          <a:noFill/>
        </p:spPr>
        <p:txBody>
          <a:bodyPr wrap="square" rtlCol="0">
            <a:spAutoFit/>
          </a:bodyPr>
          <a:lstStyle/>
          <a:p>
            <a:r>
              <a:rPr lang="en-US" sz="2600" b="1" dirty="0">
                <a:solidFill>
                  <a:srgbClr val="FF0000"/>
                </a:solidFill>
                <a:latin typeface="Segoe UI" panose="020B0502040204020203" pitchFamily="34" charset="0"/>
                <a:cs typeface="Segoe UI" panose="020B0502040204020203" pitchFamily="34" charset="0"/>
              </a:rPr>
              <a:t>REMEMBER:</a:t>
            </a:r>
          </a:p>
          <a:p>
            <a:r>
              <a:rPr lang="en-US" sz="2600" i="1" dirty="0">
                <a:latin typeface="Segoe UI" panose="020B0502040204020203" pitchFamily="34" charset="0"/>
                <a:cs typeface="Segoe UI" panose="020B0502040204020203" pitchFamily="34" charset="0"/>
              </a:rPr>
              <a:t>	</a:t>
            </a:r>
            <a:r>
              <a:rPr lang="en-US" sz="2600" i="1" dirty="0">
                <a:solidFill>
                  <a:srgbClr val="7030A0"/>
                </a:solidFill>
                <a:latin typeface="Segoe UI" panose="020B0502040204020203" pitchFamily="34" charset="0"/>
                <a:cs typeface="Segoe UI" panose="020B0502040204020203" pitchFamily="34" charset="0"/>
              </a:rPr>
              <a:t>DO SELECT </a:t>
            </a:r>
            <a:r>
              <a:rPr lang="en-US" sz="2600" b="1" i="1" dirty="0">
                <a:solidFill>
                  <a:srgbClr val="FF0000"/>
                </a:solidFill>
                <a:latin typeface="Segoe UI" panose="020B0502040204020203" pitchFamily="34" charset="0"/>
                <a:cs typeface="Segoe UI" panose="020B0502040204020203" pitchFamily="34" charset="0"/>
              </a:rPr>
              <a:t>INSIDE</a:t>
            </a:r>
            <a:r>
              <a:rPr lang="en-US" sz="2600" i="1" dirty="0">
                <a:solidFill>
                  <a:srgbClr val="7030A0"/>
                </a:solidFill>
                <a:latin typeface="Segoe UI" panose="020B0502040204020203" pitchFamily="34" charset="0"/>
                <a:cs typeface="Segoe UI" panose="020B0502040204020203" pitchFamily="34" charset="0"/>
              </a:rPr>
              <a:t> THE DYNAMIC SQL FOR A </a:t>
            </a:r>
            <a:r>
              <a:rPr lang="en-US" sz="2600" b="1" i="1" dirty="0">
                <a:solidFill>
                  <a:srgbClr val="FF0000"/>
                </a:solidFill>
                <a:latin typeface="Segoe UI" panose="020B0502040204020203" pitchFamily="34" charset="0"/>
                <a:cs typeface="Segoe UI" panose="020B0502040204020203" pitchFamily="34" charset="0"/>
              </a:rPr>
              <a:t>TEMP</a:t>
            </a:r>
            <a:r>
              <a:rPr lang="en-US" sz="2600" i="1" dirty="0">
                <a:solidFill>
                  <a:srgbClr val="7030A0"/>
                </a:solidFill>
                <a:latin typeface="Segoe UI" panose="020B0502040204020203" pitchFamily="34" charset="0"/>
                <a:cs typeface="Segoe UI" panose="020B0502040204020203" pitchFamily="34" charset="0"/>
              </a:rPr>
              <a:t> TABLE</a:t>
            </a:r>
          </a:p>
          <a:p>
            <a:r>
              <a:rPr lang="en-US" sz="2600" i="1" dirty="0">
                <a:latin typeface="Segoe UI" panose="020B0502040204020203" pitchFamily="34" charset="0"/>
                <a:cs typeface="Segoe UI" panose="020B0502040204020203" pitchFamily="34" charset="0"/>
              </a:rPr>
              <a:t>	</a:t>
            </a:r>
            <a:r>
              <a:rPr lang="en-US" sz="2600" i="1" dirty="0">
                <a:solidFill>
                  <a:srgbClr val="7030A0"/>
                </a:solidFill>
                <a:latin typeface="Segoe UI" panose="020B0502040204020203" pitchFamily="34" charset="0"/>
                <a:cs typeface="Segoe UI" panose="020B0502040204020203" pitchFamily="34" charset="0"/>
              </a:rPr>
              <a:t>DO SELECT </a:t>
            </a:r>
            <a:r>
              <a:rPr lang="en-US" sz="2600" b="1" i="1" dirty="0">
                <a:solidFill>
                  <a:srgbClr val="FF0000"/>
                </a:solidFill>
                <a:latin typeface="Segoe UI" panose="020B0502040204020203" pitchFamily="34" charset="0"/>
                <a:cs typeface="Segoe UI" panose="020B0502040204020203" pitchFamily="34" charset="0"/>
              </a:rPr>
              <a:t>OUTSIDE</a:t>
            </a:r>
            <a:r>
              <a:rPr lang="en-US" sz="2600" i="1" dirty="0">
                <a:solidFill>
                  <a:srgbClr val="7030A0"/>
                </a:solidFill>
                <a:latin typeface="Segoe UI" panose="020B0502040204020203" pitchFamily="34" charset="0"/>
                <a:cs typeface="Segoe UI" panose="020B0502040204020203" pitchFamily="34" charset="0"/>
              </a:rPr>
              <a:t> THE DYNAMIC SQL FOR A </a:t>
            </a:r>
            <a:r>
              <a:rPr lang="en-US" sz="2600" b="1" i="1" dirty="0">
                <a:solidFill>
                  <a:srgbClr val="FF0000"/>
                </a:solidFill>
                <a:latin typeface="Segoe UI" panose="020B0502040204020203" pitchFamily="34" charset="0"/>
                <a:cs typeface="Segoe UI" panose="020B0502040204020203" pitchFamily="34" charset="0"/>
              </a:rPr>
              <a:t>GLOBAL TEMP </a:t>
            </a:r>
            <a:r>
              <a:rPr lang="en-US" sz="2600" i="1" dirty="0">
                <a:solidFill>
                  <a:srgbClr val="7030A0"/>
                </a:solidFill>
                <a:latin typeface="Segoe UI" panose="020B0502040204020203" pitchFamily="34" charset="0"/>
                <a:cs typeface="Segoe UI" panose="020B0502040204020203" pitchFamily="34" charset="0"/>
              </a:rPr>
              <a:t>TABLE</a:t>
            </a:r>
          </a:p>
        </p:txBody>
      </p:sp>
    </p:spTree>
    <p:extLst>
      <p:ext uri="{BB962C8B-B14F-4D97-AF65-F5344CB8AC3E}">
        <p14:creationId xmlns:p14="http://schemas.microsoft.com/office/powerpoint/2010/main" val="375429661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9779010-8D11-4CB6-AF53-0A95F0CDD21E}"/>
              </a:ext>
            </a:extLst>
          </p:cNvPr>
          <p:cNvSpPr txBox="1">
            <a:spLocks/>
          </p:cNvSpPr>
          <p:nvPr/>
        </p:nvSpPr>
        <p:spPr>
          <a:xfrm>
            <a:off x="0" y="363"/>
            <a:ext cx="11520488"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sz="2800" b="1" dirty="0">
                <a:effectLst>
                  <a:outerShdw blurRad="38100" dist="38100" dir="2700000" algn="tl">
                    <a:srgbClr val="000000">
                      <a:alpha val="43137"/>
                    </a:srgbClr>
                  </a:outerShdw>
                </a:effectLst>
              </a:rPr>
              <a:t>WE HAVE NULL VALUES SHOWING UP! I WANT ZEROS NOT NULLS</a:t>
            </a:r>
          </a:p>
        </p:txBody>
      </p:sp>
      <p:cxnSp>
        <p:nvCxnSpPr>
          <p:cNvPr id="5" name="Straight Connector 4">
            <a:extLst>
              <a:ext uri="{FF2B5EF4-FFF2-40B4-BE49-F238E27FC236}">
                <a16:creationId xmlns:a16="http://schemas.microsoft.com/office/drawing/2014/main" id="{6E903BA3-0755-4C54-9064-A64A27F4778B}"/>
              </a:ext>
            </a:extLst>
          </p:cNvPr>
          <p:cNvCxnSpPr>
            <a:cxnSpLocks/>
          </p:cNvCxnSpPr>
          <p:nvPr/>
        </p:nvCxnSpPr>
        <p:spPr>
          <a:xfrm>
            <a:off x="0" y="720363"/>
            <a:ext cx="11520488" cy="0"/>
          </a:xfrm>
          <a:prstGeom prst="line">
            <a:avLst/>
          </a:prstGeom>
        </p:spPr>
        <p:style>
          <a:lnRef idx="2">
            <a:schemeClr val="accent1"/>
          </a:lnRef>
          <a:fillRef idx="0">
            <a:schemeClr val="accent1"/>
          </a:fillRef>
          <a:effectRef idx="1">
            <a:schemeClr val="accent1"/>
          </a:effectRef>
          <a:fontRef idx="minor">
            <a:schemeClr val="tx1"/>
          </a:fontRef>
        </p:style>
      </p:cxnSp>
      <p:pic>
        <p:nvPicPr>
          <p:cNvPr id="6" name="Picture 5">
            <a:extLst>
              <a:ext uri="{FF2B5EF4-FFF2-40B4-BE49-F238E27FC236}">
                <a16:creationId xmlns:a16="http://schemas.microsoft.com/office/drawing/2014/main" id="{E31FFED2-A347-4949-B774-2079107193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9908" y="1088311"/>
            <a:ext cx="8892049" cy="4303552"/>
          </a:xfrm>
          <a:prstGeom prst="rect">
            <a:avLst/>
          </a:prstGeom>
        </p:spPr>
      </p:pic>
      <p:sp>
        <p:nvSpPr>
          <p:cNvPr id="10" name="Title 3">
            <a:extLst>
              <a:ext uri="{FF2B5EF4-FFF2-40B4-BE49-F238E27FC236}">
                <a16:creationId xmlns:a16="http://schemas.microsoft.com/office/drawing/2014/main" id="{C646D4E5-F117-456E-BD1A-A12F13AD1DE9}"/>
              </a:ext>
            </a:extLst>
          </p:cNvPr>
          <p:cNvSpPr txBox="1">
            <a:spLocks/>
          </p:cNvSpPr>
          <p:nvPr/>
        </p:nvSpPr>
        <p:spPr>
          <a:xfrm>
            <a:off x="0" y="5580175"/>
            <a:ext cx="11520488"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pPr algn="ctr"/>
            <a:r>
              <a:rPr lang="en-US" sz="5400" b="1" dirty="0">
                <a:effectLst>
                  <a:outerShdw blurRad="38100" dist="38100" dir="2700000" algn="tl">
                    <a:srgbClr val="000000">
                      <a:alpha val="43137"/>
                    </a:srgbClr>
                  </a:outerShdw>
                </a:effectLst>
              </a:rPr>
              <a:t>LOUD DRAMATIC SCREAM</a:t>
            </a:r>
          </a:p>
        </p:txBody>
      </p:sp>
    </p:spTree>
    <p:extLst>
      <p:ext uri="{BB962C8B-B14F-4D97-AF65-F5344CB8AC3E}">
        <p14:creationId xmlns:p14="http://schemas.microsoft.com/office/powerpoint/2010/main" val="237624070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38868A0-7D0C-4472-B8D1-E0F8478593A6}"/>
              </a:ext>
            </a:extLst>
          </p:cNvPr>
          <p:cNvSpPr txBox="1">
            <a:spLocks/>
          </p:cNvSpPr>
          <p:nvPr/>
        </p:nvSpPr>
        <p:spPr>
          <a:xfrm>
            <a:off x="0" y="363"/>
            <a:ext cx="11520488"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sz="4000" b="1" dirty="0">
                <a:effectLst>
                  <a:outerShdw blurRad="38100" dist="38100" dir="2700000" algn="tl">
                    <a:srgbClr val="000000">
                      <a:alpha val="43137"/>
                    </a:srgbClr>
                  </a:outerShdw>
                </a:effectLst>
              </a:rPr>
              <a:t>GETTING RID OF NULL VALUES</a:t>
            </a:r>
          </a:p>
        </p:txBody>
      </p:sp>
      <p:cxnSp>
        <p:nvCxnSpPr>
          <p:cNvPr id="5" name="Straight Connector 4">
            <a:extLst>
              <a:ext uri="{FF2B5EF4-FFF2-40B4-BE49-F238E27FC236}">
                <a16:creationId xmlns:a16="http://schemas.microsoft.com/office/drawing/2014/main" id="{04483B3A-F972-4594-88D4-76FB24E5C9A1}"/>
              </a:ext>
            </a:extLst>
          </p:cNvPr>
          <p:cNvCxnSpPr>
            <a:cxnSpLocks/>
          </p:cNvCxnSpPr>
          <p:nvPr/>
        </p:nvCxnSpPr>
        <p:spPr>
          <a:xfrm>
            <a:off x="0" y="720363"/>
            <a:ext cx="11520488" cy="0"/>
          </a:xfrm>
          <a:prstGeom prst="line">
            <a:avLst/>
          </a:prstGeom>
        </p:spPr>
        <p:style>
          <a:lnRef idx="2">
            <a:schemeClr val="accent1"/>
          </a:lnRef>
          <a:fillRef idx="0">
            <a:schemeClr val="accent1"/>
          </a:fillRef>
          <a:effectRef idx="1">
            <a:schemeClr val="accent1"/>
          </a:effectRef>
          <a:fontRef idx="minor">
            <a:schemeClr val="tx1"/>
          </a:fontRef>
        </p:style>
      </p:cxnSp>
      <p:sp>
        <p:nvSpPr>
          <p:cNvPr id="6" name="Title 3">
            <a:extLst>
              <a:ext uri="{FF2B5EF4-FFF2-40B4-BE49-F238E27FC236}">
                <a16:creationId xmlns:a16="http://schemas.microsoft.com/office/drawing/2014/main" id="{464AE4D7-30B2-4C05-96F1-A6138C9453E1}"/>
              </a:ext>
            </a:extLst>
          </p:cNvPr>
          <p:cNvSpPr txBox="1">
            <a:spLocks/>
          </p:cNvSpPr>
          <p:nvPr/>
        </p:nvSpPr>
        <p:spPr>
          <a:xfrm>
            <a:off x="231337" y="887416"/>
            <a:ext cx="10482263"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sz="3200" b="1" i="1" dirty="0">
                <a:effectLst>
                  <a:outerShdw blurRad="38100" dist="38100" dir="2700000" algn="tl">
                    <a:srgbClr val="000000">
                      <a:alpha val="43137"/>
                    </a:srgbClr>
                  </a:outerShdw>
                </a:effectLst>
              </a:rPr>
              <a:t>WHY DO WE HAVE NULL VALUES?</a:t>
            </a:r>
          </a:p>
        </p:txBody>
      </p:sp>
      <p:sp>
        <p:nvSpPr>
          <p:cNvPr id="7" name="TextBox 6">
            <a:extLst>
              <a:ext uri="{FF2B5EF4-FFF2-40B4-BE49-F238E27FC236}">
                <a16:creationId xmlns:a16="http://schemas.microsoft.com/office/drawing/2014/main" id="{6F0D118D-C979-4ABE-AAA4-729B37075315}"/>
              </a:ext>
            </a:extLst>
          </p:cNvPr>
          <p:cNvSpPr txBox="1"/>
          <p:nvPr/>
        </p:nvSpPr>
        <p:spPr>
          <a:xfrm>
            <a:off x="299573" y="1440363"/>
            <a:ext cx="10989578" cy="861774"/>
          </a:xfrm>
          <a:prstGeom prst="rect">
            <a:avLst/>
          </a:prstGeom>
          <a:noFill/>
        </p:spPr>
        <p:txBody>
          <a:bodyPr wrap="square" rtlCol="0">
            <a:spAutoFit/>
          </a:bodyPr>
          <a:lstStyle/>
          <a:p>
            <a:pPr marL="342900" indent="-342900">
              <a:buFont typeface="Arial" panose="020B0604020202020204" pitchFamily="34" charset="0"/>
              <a:buChar char="•"/>
            </a:pPr>
            <a:r>
              <a:rPr lang="en-US" sz="2500" dirty="0">
                <a:latin typeface="Segoe UI" panose="020B0502040204020203" pitchFamily="34" charset="0"/>
                <a:cs typeface="Segoe UI" panose="020B0502040204020203" pitchFamily="34" charset="0"/>
              </a:rPr>
              <a:t>A </a:t>
            </a:r>
            <a:r>
              <a:rPr lang="en-US" sz="2500" b="1" dirty="0">
                <a:solidFill>
                  <a:srgbClr val="7030A0"/>
                </a:solidFill>
                <a:latin typeface="Segoe UI" panose="020B0502040204020203" pitchFamily="34" charset="0"/>
                <a:cs typeface="Segoe UI" panose="020B0502040204020203" pitchFamily="34" charset="0"/>
              </a:rPr>
              <a:t>NULL</a:t>
            </a:r>
            <a:r>
              <a:rPr lang="en-US" sz="2500" dirty="0">
                <a:latin typeface="Segoe UI" panose="020B0502040204020203" pitchFamily="34" charset="0"/>
                <a:cs typeface="Segoe UI" panose="020B0502040204020203" pitchFamily="34" charset="0"/>
              </a:rPr>
              <a:t> value might occur when there isn’t any data for a particular item on a particular date.</a:t>
            </a:r>
          </a:p>
        </p:txBody>
      </p:sp>
      <p:sp>
        <p:nvSpPr>
          <p:cNvPr id="8" name="Title 3">
            <a:extLst>
              <a:ext uri="{FF2B5EF4-FFF2-40B4-BE49-F238E27FC236}">
                <a16:creationId xmlns:a16="http://schemas.microsoft.com/office/drawing/2014/main" id="{6E96DF24-FF88-4142-9DC7-8FFD149486F3}"/>
              </a:ext>
            </a:extLst>
          </p:cNvPr>
          <p:cNvSpPr txBox="1">
            <a:spLocks/>
          </p:cNvSpPr>
          <p:nvPr/>
        </p:nvSpPr>
        <p:spPr>
          <a:xfrm>
            <a:off x="231336" y="2331806"/>
            <a:ext cx="10482263"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sz="3200" b="1" i="1" dirty="0">
                <a:effectLst>
                  <a:outerShdw blurRad="38100" dist="38100" dir="2700000" algn="tl">
                    <a:srgbClr val="000000">
                      <a:alpha val="43137"/>
                    </a:srgbClr>
                  </a:outerShdw>
                </a:effectLst>
              </a:rPr>
              <a:t>HOW DO WE GET RID OF THE NULL VALUES?</a:t>
            </a:r>
          </a:p>
        </p:txBody>
      </p:sp>
      <p:sp>
        <p:nvSpPr>
          <p:cNvPr id="9" name="TextBox 8">
            <a:extLst>
              <a:ext uri="{FF2B5EF4-FFF2-40B4-BE49-F238E27FC236}">
                <a16:creationId xmlns:a16="http://schemas.microsoft.com/office/drawing/2014/main" id="{CB51632E-BEAE-4C82-B4EA-DE580C214EE5}"/>
              </a:ext>
            </a:extLst>
          </p:cNvPr>
          <p:cNvSpPr txBox="1"/>
          <p:nvPr/>
        </p:nvSpPr>
        <p:spPr>
          <a:xfrm>
            <a:off x="231336" y="2974434"/>
            <a:ext cx="10989578" cy="2785378"/>
          </a:xfrm>
          <a:prstGeom prst="rect">
            <a:avLst/>
          </a:prstGeom>
          <a:noFill/>
        </p:spPr>
        <p:txBody>
          <a:bodyPr wrap="square" rtlCol="0">
            <a:spAutoFit/>
          </a:bodyPr>
          <a:lstStyle/>
          <a:p>
            <a:pPr marL="342900" indent="-342900">
              <a:buFont typeface="Arial" panose="020B0604020202020204" pitchFamily="34" charset="0"/>
              <a:buChar char="•"/>
            </a:pPr>
            <a:r>
              <a:rPr lang="en-US" sz="2500" dirty="0">
                <a:latin typeface="Segoe UI" panose="020B0502040204020203" pitchFamily="34" charset="0"/>
                <a:cs typeface="Segoe UI" panose="020B0502040204020203" pitchFamily="34" charset="0"/>
              </a:rPr>
              <a:t>To get rid of </a:t>
            </a:r>
            <a:r>
              <a:rPr lang="en-US" sz="2500" b="1" dirty="0">
                <a:solidFill>
                  <a:srgbClr val="7030A0"/>
                </a:solidFill>
                <a:latin typeface="Segoe UI" panose="020B0502040204020203" pitchFamily="34" charset="0"/>
                <a:cs typeface="Segoe UI" panose="020B0502040204020203" pitchFamily="34" charset="0"/>
              </a:rPr>
              <a:t>NULL</a:t>
            </a:r>
            <a:r>
              <a:rPr lang="en-US" sz="2500" dirty="0">
                <a:latin typeface="Segoe UI" panose="020B0502040204020203" pitchFamily="34" charset="0"/>
                <a:cs typeface="Segoe UI" panose="020B0502040204020203" pitchFamily="34" charset="0"/>
              </a:rPr>
              <a:t> values, we will create a new group of Headers with the </a:t>
            </a:r>
            <a:r>
              <a:rPr lang="en-US" sz="2500" b="1" dirty="0">
                <a:solidFill>
                  <a:srgbClr val="7030A0"/>
                </a:solidFill>
                <a:latin typeface="Segoe UI" panose="020B0502040204020203" pitchFamily="34" charset="0"/>
                <a:cs typeface="Segoe UI" panose="020B0502040204020203" pitchFamily="34" charset="0"/>
              </a:rPr>
              <a:t>ISNULL</a:t>
            </a:r>
            <a:r>
              <a:rPr lang="en-US" sz="2500" dirty="0">
                <a:latin typeface="Segoe UI" panose="020B0502040204020203" pitchFamily="34" charset="0"/>
                <a:cs typeface="Segoe UI" panose="020B0502040204020203" pitchFamily="34" charset="0"/>
              </a:rPr>
              <a:t> command in them.</a:t>
            </a:r>
          </a:p>
          <a:p>
            <a:pPr marL="342900" indent="-342900">
              <a:buFont typeface="Arial" panose="020B0604020202020204" pitchFamily="34" charset="0"/>
              <a:buChar char="•"/>
            </a:pPr>
            <a:endParaRPr lang="en-US" sz="2500" dirty="0">
              <a:latin typeface="Segoe UI" panose="020B0502040204020203" pitchFamily="34" charset="0"/>
              <a:cs typeface="Segoe UI" panose="020B0502040204020203" pitchFamily="34" charset="0"/>
            </a:endParaRPr>
          </a:p>
          <a:p>
            <a:pPr marL="342900" indent="-342900">
              <a:buFont typeface="Arial" panose="020B0604020202020204" pitchFamily="34" charset="0"/>
              <a:buChar char="•"/>
            </a:pPr>
            <a:r>
              <a:rPr lang="en-US" sz="2500" dirty="0">
                <a:latin typeface="Segoe UI" panose="020B0502040204020203" pitchFamily="34" charset="0"/>
                <a:cs typeface="Segoe UI" panose="020B0502040204020203" pitchFamily="34" charset="0"/>
              </a:rPr>
              <a:t>Replace the Header columns in the </a:t>
            </a:r>
            <a:r>
              <a:rPr lang="en-US" sz="2500" b="1" dirty="0">
                <a:solidFill>
                  <a:srgbClr val="7030A0"/>
                </a:solidFill>
                <a:latin typeface="Segoe UI" panose="020B0502040204020203" pitchFamily="34" charset="0"/>
                <a:cs typeface="Segoe UI" panose="020B0502040204020203" pitchFamily="34" charset="0"/>
              </a:rPr>
              <a:t>SELECT</a:t>
            </a:r>
            <a:r>
              <a:rPr lang="en-US" sz="2500" dirty="0">
                <a:latin typeface="Segoe UI" panose="020B0502040204020203" pitchFamily="34" charset="0"/>
                <a:cs typeface="Segoe UI" panose="020B0502040204020203" pitchFamily="34" charset="0"/>
              </a:rPr>
              <a:t> statement with the new </a:t>
            </a:r>
            <a:r>
              <a:rPr lang="en-US" sz="2500" b="1" dirty="0">
                <a:solidFill>
                  <a:srgbClr val="7030A0"/>
                </a:solidFill>
                <a:latin typeface="Segoe UI" panose="020B0502040204020203" pitchFamily="34" charset="0"/>
                <a:cs typeface="Segoe UI" panose="020B0502040204020203" pitchFamily="34" charset="0"/>
              </a:rPr>
              <a:t>ISNULL</a:t>
            </a:r>
            <a:r>
              <a:rPr lang="en-US" sz="2500" dirty="0">
                <a:latin typeface="Segoe UI" panose="020B0502040204020203" pitchFamily="34" charset="0"/>
                <a:cs typeface="Segoe UI" panose="020B0502040204020203" pitchFamily="34" charset="0"/>
              </a:rPr>
              <a:t> columns.</a:t>
            </a:r>
          </a:p>
          <a:p>
            <a:pPr marL="342900" indent="-342900">
              <a:buFont typeface="Arial" panose="020B0604020202020204" pitchFamily="34" charset="0"/>
              <a:buChar char="•"/>
            </a:pPr>
            <a:endParaRPr lang="en-US" sz="2500" dirty="0">
              <a:latin typeface="Segoe UI" panose="020B0502040204020203" pitchFamily="34" charset="0"/>
              <a:cs typeface="Segoe UI" panose="020B0502040204020203" pitchFamily="34" charset="0"/>
            </a:endParaRPr>
          </a:p>
          <a:p>
            <a:pPr marL="342900" indent="-342900">
              <a:buFont typeface="Arial" panose="020B0604020202020204" pitchFamily="34" charset="0"/>
              <a:buChar char="•"/>
            </a:pPr>
            <a:r>
              <a:rPr lang="en-US" sz="2500" dirty="0">
                <a:latin typeface="Segoe UI" panose="020B0502040204020203" pitchFamily="34" charset="0"/>
                <a:cs typeface="Segoe UI" panose="020B0502040204020203" pitchFamily="34" charset="0"/>
              </a:rPr>
              <a:t>Then Rerun the sample to replace </a:t>
            </a:r>
            <a:r>
              <a:rPr lang="en-US" sz="2500" b="1" dirty="0">
                <a:solidFill>
                  <a:srgbClr val="7030A0"/>
                </a:solidFill>
                <a:latin typeface="Segoe UI" panose="020B0502040204020203" pitchFamily="34" charset="0"/>
                <a:cs typeface="Segoe UI" panose="020B0502040204020203" pitchFamily="34" charset="0"/>
              </a:rPr>
              <a:t>NULL</a:t>
            </a:r>
            <a:r>
              <a:rPr lang="en-US" sz="2500" dirty="0">
                <a:latin typeface="Segoe UI" panose="020B0502040204020203" pitchFamily="34" charset="0"/>
                <a:cs typeface="Segoe UI" panose="020B0502040204020203" pitchFamily="34" charset="0"/>
              </a:rPr>
              <a:t> with 0</a:t>
            </a:r>
          </a:p>
        </p:txBody>
      </p:sp>
    </p:spTree>
    <p:extLst>
      <p:ext uri="{BB962C8B-B14F-4D97-AF65-F5344CB8AC3E}">
        <p14:creationId xmlns:p14="http://schemas.microsoft.com/office/powerpoint/2010/main" val="106301779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D347C1DB-84D9-4399-B6DD-FDE7DBACC88B}"/>
              </a:ext>
            </a:extLst>
          </p:cNvPr>
          <p:cNvCxnSpPr>
            <a:cxnSpLocks/>
          </p:cNvCxnSpPr>
          <p:nvPr/>
        </p:nvCxnSpPr>
        <p:spPr>
          <a:xfrm>
            <a:off x="0" y="720363"/>
            <a:ext cx="11520488" cy="0"/>
          </a:xfrm>
          <a:prstGeom prst="line">
            <a:avLst/>
          </a:prstGeom>
        </p:spPr>
        <p:style>
          <a:lnRef idx="2">
            <a:schemeClr val="accent1"/>
          </a:lnRef>
          <a:fillRef idx="0">
            <a:schemeClr val="accent1"/>
          </a:fillRef>
          <a:effectRef idx="1">
            <a:schemeClr val="accent1"/>
          </a:effectRef>
          <a:fontRef idx="minor">
            <a:schemeClr val="tx1"/>
          </a:fontRef>
        </p:style>
      </p:cxnSp>
      <p:sp>
        <p:nvSpPr>
          <p:cNvPr id="5" name="Title 3">
            <a:extLst>
              <a:ext uri="{FF2B5EF4-FFF2-40B4-BE49-F238E27FC236}">
                <a16:creationId xmlns:a16="http://schemas.microsoft.com/office/drawing/2014/main" id="{FD471F72-14A3-4F58-9AB8-36865AF69CDF}"/>
              </a:ext>
            </a:extLst>
          </p:cNvPr>
          <p:cNvSpPr txBox="1">
            <a:spLocks/>
          </p:cNvSpPr>
          <p:nvPr/>
        </p:nvSpPr>
        <p:spPr>
          <a:xfrm>
            <a:off x="0" y="363"/>
            <a:ext cx="11520488"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sz="4000" b="1" dirty="0">
                <a:effectLst>
                  <a:outerShdw blurRad="38100" dist="38100" dir="2700000" algn="tl">
                    <a:srgbClr val="000000">
                      <a:alpha val="43137"/>
                    </a:srgbClr>
                  </a:outerShdw>
                </a:effectLst>
              </a:rPr>
              <a:t>GETTING RID OF NULL VALUES</a:t>
            </a:r>
          </a:p>
        </p:txBody>
      </p:sp>
      <p:sp>
        <p:nvSpPr>
          <p:cNvPr id="6" name="Rectangle 5">
            <a:extLst>
              <a:ext uri="{FF2B5EF4-FFF2-40B4-BE49-F238E27FC236}">
                <a16:creationId xmlns:a16="http://schemas.microsoft.com/office/drawing/2014/main" id="{6F440A8F-4802-4946-9E38-2739435EDD26}"/>
              </a:ext>
            </a:extLst>
          </p:cNvPr>
          <p:cNvSpPr/>
          <p:nvPr/>
        </p:nvSpPr>
        <p:spPr>
          <a:xfrm>
            <a:off x="1295400" y="1347261"/>
            <a:ext cx="8582799" cy="3785652"/>
          </a:xfrm>
          <a:prstGeom prst="rect">
            <a:avLst/>
          </a:prstGeom>
          <a:noFill/>
        </p:spPr>
        <p:txBody>
          <a:bodyPr wrap="none" lIns="91440" tIns="45720" rIns="91440" bIns="45720">
            <a:spAutoFit/>
          </a:bodyPr>
          <a:lstStyle/>
          <a:p>
            <a:pPr algn="ctr"/>
            <a:r>
              <a:rPr lang="en-US" sz="12000" b="1" cap="none" spc="0" dirty="0">
                <a:ln w="12700">
                  <a:solidFill>
                    <a:schemeClr val="accent1"/>
                  </a:solidFill>
                  <a:prstDash val="solid"/>
                </a:ln>
                <a:solidFill>
                  <a:srgbClr val="00B0F0"/>
                </a:solidFill>
                <a:effectLst>
                  <a:outerShdw dist="38100" dir="2640000" algn="bl" rotWithShape="0">
                    <a:schemeClr val="accent1"/>
                  </a:outerShdw>
                </a:effectLst>
              </a:rPr>
              <a:t>STOP</a:t>
            </a:r>
          </a:p>
          <a:p>
            <a:pPr algn="ctr"/>
            <a:r>
              <a:rPr lang="en-US" sz="12000" b="1" dirty="0">
                <a:ln w="12700">
                  <a:solidFill>
                    <a:schemeClr val="accent1"/>
                  </a:solidFill>
                  <a:prstDash val="solid"/>
                </a:ln>
                <a:solidFill>
                  <a:srgbClr val="00B0F0"/>
                </a:solidFill>
                <a:effectLst>
                  <a:outerShdw dist="38100" dir="2640000" algn="bl" rotWithShape="0">
                    <a:schemeClr val="accent1"/>
                  </a:outerShdw>
                </a:effectLst>
              </a:rPr>
              <a:t>DEMO TIME</a:t>
            </a:r>
            <a:endParaRPr lang="en-US" sz="12000" b="1" cap="none" spc="0" dirty="0">
              <a:ln w="12700">
                <a:solidFill>
                  <a:schemeClr val="accent1"/>
                </a:solidFill>
                <a:prstDash val="solid"/>
              </a:ln>
              <a:solidFill>
                <a:srgbClr val="00B0F0"/>
              </a:solidFill>
              <a:effectLst>
                <a:outerShdw dist="38100" dir="2640000" algn="bl" rotWithShape="0">
                  <a:schemeClr val="accent1"/>
                </a:outerShdw>
              </a:effectLst>
            </a:endParaRPr>
          </a:p>
        </p:txBody>
      </p:sp>
    </p:spTree>
    <p:extLst>
      <p:ext uri="{BB962C8B-B14F-4D97-AF65-F5344CB8AC3E}">
        <p14:creationId xmlns:p14="http://schemas.microsoft.com/office/powerpoint/2010/main" val="187239683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AFE8BE7-E8B8-4E8A-88F5-6BA129D9B630}"/>
              </a:ext>
            </a:extLst>
          </p:cNvPr>
          <p:cNvSpPr txBox="1">
            <a:spLocks/>
          </p:cNvSpPr>
          <p:nvPr/>
        </p:nvSpPr>
        <p:spPr>
          <a:xfrm>
            <a:off x="0" y="363"/>
            <a:ext cx="11520488"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sz="4000" b="1" dirty="0">
                <a:effectLst>
                  <a:outerShdw blurRad="38100" dist="38100" dir="2700000" algn="tl">
                    <a:srgbClr val="000000">
                      <a:alpha val="43137"/>
                    </a:srgbClr>
                  </a:outerShdw>
                </a:effectLst>
              </a:rPr>
              <a:t>REMOVING NULL VALUES WITH STUFF</a:t>
            </a:r>
          </a:p>
        </p:txBody>
      </p:sp>
      <p:cxnSp>
        <p:nvCxnSpPr>
          <p:cNvPr id="5" name="Straight Connector 4">
            <a:extLst>
              <a:ext uri="{FF2B5EF4-FFF2-40B4-BE49-F238E27FC236}">
                <a16:creationId xmlns:a16="http://schemas.microsoft.com/office/drawing/2014/main" id="{55F97E67-9B09-466F-8842-4C45E6854C44}"/>
              </a:ext>
            </a:extLst>
          </p:cNvPr>
          <p:cNvCxnSpPr>
            <a:cxnSpLocks/>
          </p:cNvCxnSpPr>
          <p:nvPr/>
        </p:nvCxnSpPr>
        <p:spPr>
          <a:xfrm>
            <a:off x="0" y="720363"/>
            <a:ext cx="11520488" cy="0"/>
          </a:xfrm>
          <a:prstGeom prst="line">
            <a:avLst/>
          </a:prstGeom>
        </p:spPr>
        <p:style>
          <a:lnRef idx="2">
            <a:schemeClr val="accent1"/>
          </a:lnRef>
          <a:fillRef idx="0">
            <a:schemeClr val="accent1"/>
          </a:fillRef>
          <a:effectRef idx="1">
            <a:schemeClr val="accent1"/>
          </a:effectRef>
          <a:fontRef idx="minor">
            <a:schemeClr val="tx1"/>
          </a:fontRef>
        </p:style>
      </p:cxnSp>
      <p:pic>
        <p:nvPicPr>
          <p:cNvPr id="6" name="Picture 5">
            <a:extLst>
              <a:ext uri="{FF2B5EF4-FFF2-40B4-BE49-F238E27FC236}">
                <a16:creationId xmlns:a16="http://schemas.microsoft.com/office/drawing/2014/main" id="{B1F6C8D9-BA2C-4306-8962-C4670847B56E}"/>
              </a:ext>
            </a:extLst>
          </p:cNvPr>
          <p:cNvPicPr>
            <a:picLocks noChangeAspect="1"/>
          </p:cNvPicPr>
          <p:nvPr/>
        </p:nvPicPr>
        <p:blipFill>
          <a:blip r:embed="rId2"/>
          <a:stretch>
            <a:fillRect/>
          </a:stretch>
        </p:blipFill>
        <p:spPr>
          <a:xfrm>
            <a:off x="2832" y="903752"/>
            <a:ext cx="11517656" cy="4672669"/>
          </a:xfrm>
          <a:prstGeom prst="rect">
            <a:avLst/>
          </a:prstGeom>
        </p:spPr>
      </p:pic>
    </p:spTree>
    <p:extLst>
      <p:ext uri="{BB962C8B-B14F-4D97-AF65-F5344CB8AC3E}">
        <p14:creationId xmlns:p14="http://schemas.microsoft.com/office/powerpoint/2010/main" val="220534317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AFE8BE7-E8B8-4E8A-88F5-6BA129D9B630}"/>
              </a:ext>
            </a:extLst>
          </p:cNvPr>
          <p:cNvSpPr txBox="1">
            <a:spLocks/>
          </p:cNvSpPr>
          <p:nvPr/>
        </p:nvSpPr>
        <p:spPr>
          <a:xfrm>
            <a:off x="0" y="363"/>
            <a:ext cx="11520488"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sz="4000" b="1" dirty="0">
                <a:effectLst>
                  <a:outerShdw blurRad="38100" dist="38100" dir="2700000" algn="tl">
                    <a:srgbClr val="000000">
                      <a:alpha val="43137"/>
                    </a:srgbClr>
                  </a:outerShdw>
                </a:effectLst>
              </a:rPr>
              <a:t>REMOVING NULL VALUES WITH STUFF</a:t>
            </a:r>
          </a:p>
        </p:txBody>
      </p:sp>
      <p:cxnSp>
        <p:nvCxnSpPr>
          <p:cNvPr id="5" name="Straight Connector 4">
            <a:extLst>
              <a:ext uri="{FF2B5EF4-FFF2-40B4-BE49-F238E27FC236}">
                <a16:creationId xmlns:a16="http://schemas.microsoft.com/office/drawing/2014/main" id="{55F97E67-9B09-466F-8842-4C45E6854C44}"/>
              </a:ext>
            </a:extLst>
          </p:cNvPr>
          <p:cNvCxnSpPr>
            <a:cxnSpLocks/>
          </p:cNvCxnSpPr>
          <p:nvPr/>
        </p:nvCxnSpPr>
        <p:spPr>
          <a:xfrm>
            <a:off x="0" y="720363"/>
            <a:ext cx="11520488"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74F1B268-253E-49F8-B0AF-2900B9044CC6}"/>
              </a:ext>
            </a:extLst>
          </p:cNvPr>
          <p:cNvPicPr>
            <a:picLocks noChangeAspect="1"/>
          </p:cNvPicPr>
          <p:nvPr/>
        </p:nvPicPr>
        <p:blipFill>
          <a:blip r:embed="rId2"/>
          <a:stretch>
            <a:fillRect/>
          </a:stretch>
        </p:blipFill>
        <p:spPr>
          <a:xfrm>
            <a:off x="0" y="822121"/>
            <a:ext cx="11520488" cy="4937692"/>
          </a:xfrm>
          <a:prstGeom prst="rect">
            <a:avLst/>
          </a:prstGeom>
        </p:spPr>
      </p:pic>
      <p:pic>
        <p:nvPicPr>
          <p:cNvPr id="8" name="Picture 7" descr="A close up of a womans face&#10;&#10;Description generated with high confidence">
            <a:extLst>
              <a:ext uri="{FF2B5EF4-FFF2-40B4-BE49-F238E27FC236}">
                <a16:creationId xmlns:a16="http://schemas.microsoft.com/office/drawing/2014/main" id="{97002225-D470-4FD9-A3C7-0267CA3DBC8F}"/>
              </a:ext>
            </a:extLst>
          </p:cNvPr>
          <p:cNvPicPr>
            <a:picLocks noChangeAspect="1"/>
          </p:cNvPicPr>
          <p:nvPr/>
        </p:nvPicPr>
        <p:blipFill>
          <a:blip r:embed="rId3"/>
          <a:stretch>
            <a:fillRect/>
          </a:stretch>
        </p:blipFill>
        <p:spPr>
          <a:xfrm>
            <a:off x="8945286" y="4880950"/>
            <a:ext cx="1428750" cy="1419225"/>
          </a:xfrm>
          <a:prstGeom prst="rect">
            <a:avLst/>
          </a:prstGeom>
        </p:spPr>
      </p:pic>
    </p:spTree>
    <p:extLst>
      <p:ext uri="{BB962C8B-B14F-4D97-AF65-F5344CB8AC3E}">
        <p14:creationId xmlns:p14="http://schemas.microsoft.com/office/powerpoint/2010/main" val="106798166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39AC7F10-ADA8-49A4-A525-666DB9145F19}"/>
              </a:ext>
            </a:extLst>
          </p:cNvPr>
          <p:cNvCxnSpPr>
            <a:cxnSpLocks/>
          </p:cNvCxnSpPr>
          <p:nvPr/>
        </p:nvCxnSpPr>
        <p:spPr>
          <a:xfrm>
            <a:off x="0" y="720363"/>
            <a:ext cx="11520488" cy="0"/>
          </a:xfrm>
          <a:prstGeom prst="line">
            <a:avLst/>
          </a:prstGeom>
        </p:spPr>
        <p:style>
          <a:lnRef idx="2">
            <a:schemeClr val="accent1"/>
          </a:lnRef>
          <a:fillRef idx="0">
            <a:schemeClr val="accent1"/>
          </a:fillRef>
          <a:effectRef idx="1">
            <a:schemeClr val="accent1"/>
          </a:effectRef>
          <a:fontRef idx="minor">
            <a:schemeClr val="tx1"/>
          </a:fontRef>
        </p:style>
      </p:cxnSp>
      <p:sp>
        <p:nvSpPr>
          <p:cNvPr id="5" name="Title 3">
            <a:extLst>
              <a:ext uri="{FF2B5EF4-FFF2-40B4-BE49-F238E27FC236}">
                <a16:creationId xmlns:a16="http://schemas.microsoft.com/office/drawing/2014/main" id="{CB741C9F-BF77-47C4-9D6C-FDDBA62B50B5}"/>
              </a:ext>
            </a:extLst>
          </p:cNvPr>
          <p:cNvSpPr txBox="1">
            <a:spLocks/>
          </p:cNvSpPr>
          <p:nvPr/>
        </p:nvSpPr>
        <p:spPr>
          <a:xfrm>
            <a:off x="0" y="363"/>
            <a:ext cx="11520488"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sz="4000" b="1" dirty="0">
                <a:effectLst>
                  <a:outerShdw blurRad="38100" dist="38100" dir="2700000" algn="tl">
                    <a:srgbClr val="000000">
                      <a:alpha val="43137"/>
                    </a:srgbClr>
                  </a:outerShdw>
                </a:effectLst>
              </a:rPr>
              <a:t>PASSING PARAMETERS TO DYNAMIC SQL</a:t>
            </a:r>
          </a:p>
        </p:txBody>
      </p:sp>
      <p:sp>
        <p:nvSpPr>
          <p:cNvPr id="6" name="Title 3">
            <a:extLst>
              <a:ext uri="{FF2B5EF4-FFF2-40B4-BE49-F238E27FC236}">
                <a16:creationId xmlns:a16="http://schemas.microsoft.com/office/drawing/2014/main" id="{AE778682-CC92-4B5F-A14F-B8B303F2C86A}"/>
              </a:ext>
            </a:extLst>
          </p:cNvPr>
          <p:cNvSpPr txBox="1">
            <a:spLocks/>
          </p:cNvSpPr>
          <p:nvPr/>
        </p:nvSpPr>
        <p:spPr>
          <a:xfrm>
            <a:off x="231337" y="860432"/>
            <a:ext cx="10482263"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sz="3200" b="1" i="1" dirty="0">
                <a:effectLst>
                  <a:outerShdw blurRad="38100" dist="38100" dir="2700000" algn="tl">
                    <a:srgbClr val="000000">
                      <a:alpha val="43137"/>
                    </a:srgbClr>
                  </a:outerShdw>
                </a:effectLst>
              </a:rPr>
              <a:t>DECLARING PARAMETERS FOR USE IN DYNAMIC SQL</a:t>
            </a:r>
          </a:p>
        </p:txBody>
      </p:sp>
      <p:sp>
        <p:nvSpPr>
          <p:cNvPr id="7" name="TextBox 6">
            <a:extLst>
              <a:ext uri="{FF2B5EF4-FFF2-40B4-BE49-F238E27FC236}">
                <a16:creationId xmlns:a16="http://schemas.microsoft.com/office/drawing/2014/main" id="{88A3A2A1-781E-4D6E-8DFD-59A4DBEA541B}"/>
              </a:ext>
            </a:extLst>
          </p:cNvPr>
          <p:cNvSpPr txBox="1"/>
          <p:nvPr/>
        </p:nvSpPr>
        <p:spPr>
          <a:xfrm>
            <a:off x="299556" y="1694549"/>
            <a:ext cx="10620463" cy="1292662"/>
          </a:xfrm>
          <a:prstGeom prst="rect">
            <a:avLst/>
          </a:prstGeom>
          <a:noFill/>
        </p:spPr>
        <p:txBody>
          <a:bodyPr wrap="square" rtlCol="0">
            <a:spAutoFit/>
          </a:bodyPr>
          <a:lstStyle/>
          <a:p>
            <a:pPr marL="285750" indent="-285750">
              <a:buFont typeface="Arial" panose="020B0604020202020204" pitchFamily="34" charset="0"/>
              <a:buChar char="•"/>
            </a:pPr>
            <a:r>
              <a:rPr lang="en-US" sz="2600" dirty="0">
                <a:latin typeface="Segoe UI" panose="020B0502040204020203" pitchFamily="34" charset="0"/>
                <a:cs typeface="Segoe UI" panose="020B0502040204020203" pitchFamily="34" charset="0"/>
              </a:rPr>
              <a:t>Remember earlier, when we were talking about </a:t>
            </a:r>
            <a:r>
              <a:rPr lang="en-US" sz="2600" dirty="0">
                <a:solidFill>
                  <a:srgbClr val="7030A0"/>
                </a:solidFill>
                <a:latin typeface="Segoe UI" panose="020B0502040204020203" pitchFamily="34" charset="0"/>
                <a:cs typeface="Segoe UI" panose="020B0502040204020203" pitchFamily="34" charset="0"/>
              </a:rPr>
              <a:t>SCOPE</a:t>
            </a:r>
            <a:r>
              <a:rPr lang="en-US" sz="2600" dirty="0">
                <a:latin typeface="Segoe UI" panose="020B0502040204020203" pitchFamily="34" charset="0"/>
                <a:cs typeface="Segoe UI" panose="020B0502040204020203" pitchFamily="34" charset="0"/>
              </a:rPr>
              <a:t>, a parameter that is declared </a:t>
            </a:r>
            <a:r>
              <a:rPr lang="en-US" sz="2600" b="1" dirty="0">
                <a:solidFill>
                  <a:srgbClr val="7030A0"/>
                </a:solidFill>
                <a:latin typeface="Segoe UI" panose="020B0502040204020203" pitchFamily="34" charset="0"/>
                <a:cs typeface="Segoe UI" panose="020B0502040204020203" pitchFamily="34" charset="0"/>
              </a:rPr>
              <a:t>OUTSIDE</a:t>
            </a:r>
            <a:r>
              <a:rPr lang="en-US" sz="2600" dirty="0">
                <a:latin typeface="Segoe UI" panose="020B0502040204020203" pitchFamily="34" charset="0"/>
                <a:cs typeface="Segoe UI" panose="020B0502040204020203" pitchFamily="34" charset="0"/>
              </a:rPr>
              <a:t> of the Dynamic SQL cannot be used </a:t>
            </a:r>
            <a:r>
              <a:rPr lang="en-US" sz="2600" b="1" dirty="0">
                <a:solidFill>
                  <a:srgbClr val="7030A0"/>
                </a:solidFill>
                <a:latin typeface="Segoe UI" panose="020B0502040204020203" pitchFamily="34" charset="0"/>
                <a:cs typeface="Segoe UI" panose="020B0502040204020203" pitchFamily="34" charset="0"/>
              </a:rPr>
              <a:t>INSIDE</a:t>
            </a:r>
            <a:r>
              <a:rPr lang="en-US" sz="2600" dirty="0">
                <a:latin typeface="Segoe UI" panose="020B0502040204020203" pitchFamily="34" charset="0"/>
                <a:cs typeface="Segoe UI" panose="020B0502040204020203" pitchFamily="34" charset="0"/>
              </a:rPr>
              <a:t> of the Dynamic SQL because they run in two different scopes. </a:t>
            </a:r>
          </a:p>
        </p:txBody>
      </p:sp>
      <p:sp>
        <p:nvSpPr>
          <p:cNvPr id="8" name="TextBox 7">
            <a:extLst>
              <a:ext uri="{FF2B5EF4-FFF2-40B4-BE49-F238E27FC236}">
                <a16:creationId xmlns:a16="http://schemas.microsoft.com/office/drawing/2014/main" id="{5CE542D0-D509-4B05-A64E-CD36FAA4C588}"/>
              </a:ext>
            </a:extLst>
          </p:cNvPr>
          <p:cNvSpPr txBox="1"/>
          <p:nvPr/>
        </p:nvSpPr>
        <p:spPr>
          <a:xfrm>
            <a:off x="567630" y="3101328"/>
            <a:ext cx="423449" cy="2957733"/>
          </a:xfrm>
          <a:prstGeom prst="rect">
            <a:avLst/>
          </a:prstGeom>
          <a:noFill/>
        </p:spPr>
        <p:txBody>
          <a:bodyPr vert="wordArtVert" wrap="none" rtlCol="0">
            <a:spAutoFit/>
          </a:bodyPr>
          <a:lstStyle/>
          <a:p>
            <a:r>
              <a:rPr lang="en-US" sz="1200" b="1" dirty="0">
                <a:solidFill>
                  <a:srgbClr val="FF0000"/>
                </a:solidFill>
                <a:latin typeface="Segoe UI" panose="020B0502040204020203" pitchFamily="34" charset="0"/>
                <a:cs typeface="Segoe UI" panose="020B0502040204020203" pitchFamily="34" charset="0"/>
              </a:rPr>
              <a:t>RUNNING THIS</a:t>
            </a:r>
          </a:p>
        </p:txBody>
      </p:sp>
      <p:sp>
        <p:nvSpPr>
          <p:cNvPr id="9" name="Arrow: Right 8">
            <a:extLst>
              <a:ext uri="{FF2B5EF4-FFF2-40B4-BE49-F238E27FC236}">
                <a16:creationId xmlns:a16="http://schemas.microsoft.com/office/drawing/2014/main" id="{5DBC6DC2-7197-4834-B002-4A76F1E2A9C3}"/>
              </a:ext>
            </a:extLst>
          </p:cNvPr>
          <p:cNvSpPr/>
          <p:nvPr/>
        </p:nvSpPr>
        <p:spPr>
          <a:xfrm>
            <a:off x="991079" y="3961396"/>
            <a:ext cx="305630" cy="8472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78BA0541-AE50-449B-9192-4AC3BA4DCCA3}"/>
              </a:ext>
            </a:extLst>
          </p:cNvPr>
          <p:cNvPicPr>
            <a:picLocks noChangeAspect="1"/>
          </p:cNvPicPr>
          <p:nvPr/>
        </p:nvPicPr>
        <p:blipFill>
          <a:blip r:embed="rId2"/>
          <a:stretch>
            <a:fillRect/>
          </a:stretch>
        </p:blipFill>
        <p:spPr>
          <a:xfrm>
            <a:off x="1296709" y="3042466"/>
            <a:ext cx="5953125" cy="3201769"/>
          </a:xfrm>
          <a:prstGeom prst="rect">
            <a:avLst/>
          </a:prstGeom>
        </p:spPr>
      </p:pic>
      <p:sp>
        <p:nvSpPr>
          <p:cNvPr id="11" name="TextBox 10">
            <a:extLst>
              <a:ext uri="{FF2B5EF4-FFF2-40B4-BE49-F238E27FC236}">
                <a16:creationId xmlns:a16="http://schemas.microsoft.com/office/drawing/2014/main" id="{4592564D-1FD4-405C-9A6A-B23BEC33C911}"/>
              </a:ext>
            </a:extLst>
          </p:cNvPr>
          <p:cNvSpPr txBox="1"/>
          <p:nvPr/>
        </p:nvSpPr>
        <p:spPr>
          <a:xfrm>
            <a:off x="7433266" y="3240087"/>
            <a:ext cx="423449" cy="2947602"/>
          </a:xfrm>
          <a:prstGeom prst="rect">
            <a:avLst/>
          </a:prstGeom>
          <a:noFill/>
        </p:spPr>
        <p:txBody>
          <a:bodyPr vert="wordArtVert" wrap="none" rtlCol="0">
            <a:spAutoFit/>
          </a:bodyPr>
          <a:lstStyle/>
          <a:p>
            <a:r>
              <a:rPr lang="en-US" sz="1200" b="1" dirty="0">
                <a:solidFill>
                  <a:srgbClr val="FF0000"/>
                </a:solidFill>
                <a:latin typeface="Segoe UI" panose="020B0502040204020203" pitchFamily="34" charset="0"/>
                <a:cs typeface="Segoe UI" panose="020B0502040204020203" pitchFamily="34" charset="0"/>
              </a:rPr>
              <a:t>RESULTS THIS</a:t>
            </a:r>
          </a:p>
        </p:txBody>
      </p:sp>
      <p:sp>
        <p:nvSpPr>
          <p:cNvPr id="12" name="Arrow: Right 11">
            <a:extLst>
              <a:ext uri="{FF2B5EF4-FFF2-40B4-BE49-F238E27FC236}">
                <a16:creationId xmlns:a16="http://schemas.microsoft.com/office/drawing/2014/main" id="{1EBA0BDD-2D6C-49B9-AF4B-BCD833961E66}"/>
              </a:ext>
            </a:extLst>
          </p:cNvPr>
          <p:cNvSpPr/>
          <p:nvPr/>
        </p:nvSpPr>
        <p:spPr>
          <a:xfrm>
            <a:off x="7822388" y="3961396"/>
            <a:ext cx="305630" cy="8472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430AA91E-253B-4EBB-A042-CD6A1D0DB38E}"/>
              </a:ext>
            </a:extLst>
          </p:cNvPr>
          <p:cNvPicPr>
            <a:picLocks noChangeAspect="1"/>
          </p:cNvPicPr>
          <p:nvPr/>
        </p:nvPicPr>
        <p:blipFill>
          <a:blip r:embed="rId3"/>
          <a:stretch>
            <a:fillRect/>
          </a:stretch>
        </p:blipFill>
        <p:spPr>
          <a:xfrm>
            <a:off x="8128018" y="3892493"/>
            <a:ext cx="3313326" cy="1191236"/>
          </a:xfrm>
          <a:prstGeom prst="rect">
            <a:avLst/>
          </a:prstGeom>
        </p:spPr>
      </p:pic>
    </p:spTree>
    <p:extLst>
      <p:ext uri="{BB962C8B-B14F-4D97-AF65-F5344CB8AC3E}">
        <p14:creationId xmlns:p14="http://schemas.microsoft.com/office/powerpoint/2010/main" val="4094741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9B2B5A8B-D721-4133-9491-81FE63C5B4CE}"/>
              </a:ext>
            </a:extLst>
          </p:cNvPr>
          <p:cNvSpPr txBox="1">
            <a:spLocks/>
          </p:cNvSpPr>
          <p:nvPr/>
        </p:nvSpPr>
        <p:spPr>
          <a:xfrm>
            <a:off x="0" y="42138"/>
            <a:ext cx="11520488"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b="1" dirty="0">
                <a:effectLst>
                  <a:outerShdw blurRad="38100" dist="38100" dir="2700000" algn="tl">
                    <a:srgbClr val="000000">
                      <a:alpha val="43137"/>
                    </a:srgbClr>
                  </a:outerShdw>
                </a:effectLst>
              </a:rPr>
              <a:t>WHY USE DYNAMIC SQL?</a:t>
            </a:r>
          </a:p>
        </p:txBody>
      </p:sp>
      <p:sp>
        <p:nvSpPr>
          <p:cNvPr id="6" name="TextBox 5">
            <a:extLst>
              <a:ext uri="{FF2B5EF4-FFF2-40B4-BE49-F238E27FC236}">
                <a16:creationId xmlns:a16="http://schemas.microsoft.com/office/drawing/2014/main" id="{8F66F8D7-FA0F-4723-AD02-96976B586DD5}"/>
              </a:ext>
            </a:extLst>
          </p:cNvPr>
          <p:cNvSpPr txBox="1"/>
          <p:nvPr/>
        </p:nvSpPr>
        <p:spPr>
          <a:xfrm>
            <a:off x="209829" y="974521"/>
            <a:ext cx="11100830" cy="1631216"/>
          </a:xfrm>
          <a:prstGeom prst="rect">
            <a:avLst/>
          </a:prstGeom>
          <a:noFill/>
        </p:spPr>
        <p:txBody>
          <a:bodyPr wrap="square" rtlCol="0">
            <a:spAutoFit/>
          </a:bodyPr>
          <a:lstStyle/>
          <a:p>
            <a:pPr marL="457200" indent="-457200">
              <a:buFont typeface="Arial" panose="020B0604020202020204" pitchFamily="34" charset="0"/>
              <a:buChar char="•"/>
            </a:pPr>
            <a:r>
              <a:rPr lang="en-US" sz="2500" dirty="0">
                <a:latin typeface="Segoe UI" panose="020B0502040204020203" pitchFamily="34" charset="0"/>
                <a:cs typeface="Segoe UI" panose="020B0502040204020203" pitchFamily="34" charset="0"/>
              </a:rPr>
              <a:t>Being successful in the world of database development and administration requires you to be flexible and able to adapt to changing technology.  In our roles as developers, there are days when we will be faced with challenges that doesn’t have a straightforward and simple solution.</a:t>
            </a:r>
          </a:p>
        </p:txBody>
      </p:sp>
      <p:sp>
        <p:nvSpPr>
          <p:cNvPr id="7" name="TextBox 6">
            <a:extLst>
              <a:ext uri="{FF2B5EF4-FFF2-40B4-BE49-F238E27FC236}">
                <a16:creationId xmlns:a16="http://schemas.microsoft.com/office/drawing/2014/main" id="{A2AE3724-9D68-45CD-91F2-AC68CA21B8F9}"/>
              </a:ext>
            </a:extLst>
          </p:cNvPr>
          <p:cNvSpPr txBox="1"/>
          <p:nvPr/>
        </p:nvSpPr>
        <p:spPr>
          <a:xfrm>
            <a:off x="209829" y="2809200"/>
            <a:ext cx="11100830" cy="477054"/>
          </a:xfrm>
          <a:prstGeom prst="rect">
            <a:avLst/>
          </a:prstGeom>
          <a:noFill/>
        </p:spPr>
        <p:txBody>
          <a:bodyPr wrap="square" rtlCol="0">
            <a:spAutoFit/>
          </a:bodyPr>
          <a:lstStyle/>
          <a:p>
            <a:pPr marL="457200" indent="-457200">
              <a:buFont typeface="Arial" panose="020B0604020202020204" pitchFamily="34" charset="0"/>
              <a:buChar char="•"/>
            </a:pPr>
            <a:r>
              <a:rPr lang="en-US" sz="2500" dirty="0">
                <a:latin typeface="Segoe UI" panose="020B0502040204020203" pitchFamily="34" charset="0"/>
                <a:cs typeface="Segoe UI" panose="020B0502040204020203" pitchFamily="34" charset="0"/>
              </a:rPr>
              <a:t>Dynamic SQL is one of the best tools for solving those type of challenges.</a:t>
            </a:r>
          </a:p>
        </p:txBody>
      </p:sp>
      <p:sp>
        <p:nvSpPr>
          <p:cNvPr id="8" name="TextBox 7">
            <a:extLst>
              <a:ext uri="{FF2B5EF4-FFF2-40B4-BE49-F238E27FC236}">
                <a16:creationId xmlns:a16="http://schemas.microsoft.com/office/drawing/2014/main" id="{601C0D28-3AF0-409D-B9D4-4E1850458B51}"/>
              </a:ext>
            </a:extLst>
          </p:cNvPr>
          <p:cNvSpPr txBox="1"/>
          <p:nvPr/>
        </p:nvSpPr>
        <p:spPr>
          <a:xfrm>
            <a:off x="209829" y="3489717"/>
            <a:ext cx="11100830" cy="1631216"/>
          </a:xfrm>
          <a:prstGeom prst="rect">
            <a:avLst/>
          </a:prstGeom>
          <a:noFill/>
        </p:spPr>
        <p:txBody>
          <a:bodyPr wrap="square" rtlCol="0">
            <a:spAutoFit/>
          </a:bodyPr>
          <a:lstStyle/>
          <a:p>
            <a:pPr marL="457200" indent="-457200">
              <a:buFont typeface="Arial" panose="020B0604020202020204" pitchFamily="34" charset="0"/>
              <a:buChar char="•"/>
            </a:pPr>
            <a:r>
              <a:rPr lang="en-US" sz="2500" dirty="0">
                <a:latin typeface="Segoe UI" panose="020B0502040204020203" pitchFamily="34" charset="0"/>
                <a:cs typeface="Segoe UI" panose="020B0502040204020203" pitchFamily="34" charset="0"/>
              </a:rPr>
              <a:t>Once you are acquainted with Dynamic SQL, the applications you can use it for are staggering. Dynamic SQL allows you to solve scenarios where you are presented with many different objects, but those objects can change at runtime. </a:t>
            </a:r>
          </a:p>
        </p:txBody>
      </p:sp>
      <p:cxnSp>
        <p:nvCxnSpPr>
          <p:cNvPr id="9" name="Straight Connector 8">
            <a:extLst>
              <a:ext uri="{FF2B5EF4-FFF2-40B4-BE49-F238E27FC236}">
                <a16:creationId xmlns:a16="http://schemas.microsoft.com/office/drawing/2014/main" id="{DC07D45D-1FE2-476D-B01B-19D741F8D343}"/>
              </a:ext>
            </a:extLst>
          </p:cNvPr>
          <p:cNvCxnSpPr>
            <a:cxnSpLocks/>
          </p:cNvCxnSpPr>
          <p:nvPr/>
        </p:nvCxnSpPr>
        <p:spPr>
          <a:xfrm>
            <a:off x="0" y="762138"/>
            <a:ext cx="1152048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2194689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3D01802-ECD4-42C6-9965-E754201EBCDC}"/>
              </a:ext>
            </a:extLst>
          </p:cNvPr>
          <p:cNvSpPr txBox="1">
            <a:spLocks/>
          </p:cNvSpPr>
          <p:nvPr/>
        </p:nvSpPr>
        <p:spPr>
          <a:xfrm>
            <a:off x="0" y="363"/>
            <a:ext cx="11520488"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sz="4000" b="1" dirty="0">
                <a:effectLst>
                  <a:outerShdw blurRad="38100" dist="38100" dir="2700000" algn="tl">
                    <a:srgbClr val="000000">
                      <a:alpha val="43137"/>
                    </a:srgbClr>
                  </a:outerShdw>
                </a:effectLst>
              </a:rPr>
              <a:t>PASSING PARAMETERS TO DYNAMIC SQL</a:t>
            </a:r>
          </a:p>
        </p:txBody>
      </p:sp>
      <p:cxnSp>
        <p:nvCxnSpPr>
          <p:cNvPr id="5" name="Straight Connector 4">
            <a:extLst>
              <a:ext uri="{FF2B5EF4-FFF2-40B4-BE49-F238E27FC236}">
                <a16:creationId xmlns:a16="http://schemas.microsoft.com/office/drawing/2014/main" id="{D00C8BE3-6307-48D3-B2E5-9E3684613AA4}"/>
              </a:ext>
            </a:extLst>
          </p:cNvPr>
          <p:cNvCxnSpPr>
            <a:cxnSpLocks/>
          </p:cNvCxnSpPr>
          <p:nvPr/>
        </p:nvCxnSpPr>
        <p:spPr>
          <a:xfrm>
            <a:off x="0" y="720363"/>
            <a:ext cx="11520488" cy="0"/>
          </a:xfrm>
          <a:prstGeom prst="line">
            <a:avLst/>
          </a:prstGeom>
        </p:spPr>
        <p:style>
          <a:lnRef idx="2">
            <a:schemeClr val="accent1"/>
          </a:lnRef>
          <a:fillRef idx="0">
            <a:schemeClr val="accent1"/>
          </a:fillRef>
          <a:effectRef idx="1">
            <a:schemeClr val="accent1"/>
          </a:effectRef>
          <a:fontRef idx="minor">
            <a:schemeClr val="tx1"/>
          </a:fontRef>
        </p:style>
      </p:cxnSp>
      <p:sp>
        <p:nvSpPr>
          <p:cNvPr id="6" name="Title 3">
            <a:extLst>
              <a:ext uri="{FF2B5EF4-FFF2-40B4-BE49-F238E27FC236}">
                <a16:creationId xmlns:a16="http://schemas.microsoft.com/office/drawing/2014/main" id="{C66380E5-BA45-4D4B-A280-8EE59EE1FA15}"/>
              </a:ext>
            </a:extLst>
          </p:cNvPr>
          <p:cNvSpPr txBox="1">
            <a:spLocks/>
          </p:cNvSpPr>
          <p:nvPr/>
        </p:nvSpPr>
        <p:spPr>
          <a:xfrm>
            <a:off x="231337" y="892535"/>
            <a:ext cx="10482263"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sz="3200" b="1" i="1" dirty="0">
                <a:effectLst>
                  <a:outerShdw blurRad="38100" dist="38100" dir="2700000" algn="tl">
                    <a:srgbClr val="000000">
                      <a:alpha val="43137"/>
                    </a:srgbClr>
                  </a:outerShdw>
                </a:effectLst>
              </a:rPr>
              <a:t>BENEFITS OF USING SP_EXECUTESQL</a:t>
            </a:r>
          </a:p>
        </p:txBody>
      </p:sp>
      <p:sp>
        <p:nvSpPr>
          <p:cNvPr id="7" name="TextBox 6">
            <a:extLst>
              <a:ext uri="{FF2B5EF4-FFF2-40B4-BE49-F238E27FC236}">
                <a16:creationId xmlns:a16="http://schemas.microsoft.com/office/drawing/2014/main" id="{7A79112C-FFBB-4E28-A23E-80BE138B40E2}"/>
              </a:ext>
            </a:extLst>
          </p:cNvPr>
          <p:cNvSpPr txBox="1"/>
          <p:nvPr/>
        </p:nvSpPr>
        <p:spPr>
          <a:xfrm>
            <a:off x="231337" y="1456734"/>
            <a:ext cx="11375472" cy="1692771"/>
          </a:xfrm>
          <a:prstGeom prst="rect">
            <a:avLst/>
          </a:prstGeom>
          <a:noFill/>
        </p:spPr>
        <p:txBody>
          <a:bodyPr wrap="square" rtlCol="0">
            <a:spAutoFit/>
          </a:bodyPr>
          <a:lstStyle/>
          <a:p>
            <a:pPr marL="457200" indent="-457200">
              <a:buFont typeface="Arial" panose="020B0604020202020204" pitchFamily="34" charset="0"/>
              <a:buChar char="•"/>
            </a:pPr>
            <a:r>
              <a:rPr lang="en-US" sz="2600" dirty="0">
                <a:latin typeface="Segoe UI" panose="020B0502040204020203" pitchFamily="34" charset="0"/>
                <a:cs typeface="Segoe UI" panose="020B0502040204020203" pitchFamily="34" charset="0"/>
              </a:rPr>
              <a:t>When using </a:t>
            </a:r>
            <a:r>
              <a:rPr lang="en-US" sz="2600" dirty="0" err="1">
                <a:solidFill>
                  <a:srgbClr val="7030A0"/>
                </a:solidFill>
                <a:latin typeface="Segoe UI" panose="020B0502040204020203" pitchFamily="34" charset="0"/>
                <a:cs typeface="Segoe UI" panose="020B0502040204020203" pitchFamily="34" charset="0"/>
              </a:rPr>
              <a:t>sp_ExecuteSQL</a:t>
            </a:r>
            <a:r>
              <a:rPr lang="en-US" sz="2600" dirty="0">
                <a:solidFill>
                  <a:srgbClr val="7030A0"/>
                </a:solidFill>
                <a:latin typeface="Segoe UI" panose="020B0502040204020203" pitchFamily="34" charset="0"/>
                <a:cs typeface="Segoe UI" panose="020B0502040204020203" pitchFamily="34" charset="0"/>
              </a:rPr>
              <a:t> </a:t>
            </a:r>
            <a:r>
              <a:rPr lang="en-US" sz="2600" dirty="0">
                <a:latin typeface="Segoe UI" panose="020B0502040204020203" pitchFamily="34" charset="0"/>
                <a:cs typeface="Segoe UI" panose="020B0502040204020203" pitchFamily="34" charset="0"/>
              </a:rPr>
              <a:t>to execute your stored procedure, and to pass in the parameters, </a:t>
            </a:r>
            <a:r>
              <a:rPr lang="en-US" sz="2600" dirty="0" err="1">
                <a:solidFill>
                  <a:srgbClr val="7030A0"/>
                </a:solidFill>
                <a:latin typeface="Segoe UI" panose="020B0502040204020203" pitchFamily="34" charset="0"/>
                <a:cs typeface="Segoe UI" panose="020B0502040204020203" pitchFamily="34" charset="0"/>
              </a:rPr>
              <a:t>sp_ExecuteSQL</a:t>
            </a:r>
            <a:r>
              <a:rPr lang="en-US" sz="2600" dirty="0">
                <a:solidFill>
                  <a:srgbClr val="7030A0"/>
                </a:solidFill>
                <a:latin typeface="Segoe UI" panose="020B0502040204020203" pitchFamily="34" charset="0"/>
                <a:cs typeface="Segoe UI" panose="020B0502040204020203" pitchFamily="34" charset="0"/>
              </a:rPr>
              <a:t> </a:t>
            </a:r>
            <a:r>
              <a:rPr lang="en-US" sz="2600" dirty="0">
                <a:latin typeface="Segoe UI" panose="020B0502040204020203" pitchFamily="34" charset="0"/>
                <a:cs typeface="Segoe UI" panose="020B0502040204020203" pitchFamily="34" charset="0"/>
              </a:rPr>
              <a:t>will handle the cleansing of the parameter, ensuring that the inputs are correctly delimited, without the need for you to strip out any rogue characters.</a:t>
            </a:r>
          </a:p>
        </p:txBody>
      </p:sp>
      <p:sp>
        <p:nvSpPr>
          <p:cNvPr id="8" name="TextBox 7">
            <a:extLst>
              <a:ext uri="{FF2B5EF4-FFF2-40B4-BE49-F238E27FC236}">
                <a16:creationId xmlns:a16="http://schemas.microsoft.com/office/drawing/2014/main" id="{9834F654-9EAA-4B8D-805D-1368541CADA2}"/>
              </a:ext>
            </a:extLst>
          </p:cNvPr>
          <p:cNvSpPr txBox="1"/>
          <p:nvPr/>
        </p:nvSpPr>
        <p:spPr>
          <a:xfrm>
            <a:off x="231337" y="3330670"/>
            <a:ext cx="11289151" cy="1292662"/>
          </a:xfrm>
          <a:prstGeom prst="rect">
            <a:avLst/>
          </a:prstGeom>
          <a:noFill/>
        </p:spPr>
        <p:txBody>
          <a:bodyPr wrap="square" rtlCol="0">
            <a:spAutoFit/>
          </a:bodyPr>
          <a:lstStyle/>
          <a:p>
            <a:pPr marL="457200" indent="-457200">
              <a:buFont typeface="Arial" panose="020B0604020202020204" pitchFamily="34" charset="0"/>
              <a:buChar char="•"/>
            </a:pPr>
            <a:r>
              <a:rPr lang="en-US" sz="2600" dirty="0">
                <a:latin typeface="Segoe UI" panose="020B0502040204020203" pitchFamily="34" charset="0"/>
                <a:cs typeface="Segoe UI" panose="020B0502040204020203" pitchFamily="34" charset="0"/>
              </a:rPr>
              <a:t>By default the parameters that are passed to </a:t>
            </a:r>
            <a:r>
              <a:rPr lang="en-US" sz="2600" dirty="0" err="1">
                <a:solidFill>
                  <a:srgbClr val="7030A0"/>
                </a:solidFill>
                <a:latin typeface="Segoe UI" panose="020B0502040204020203" pitchFamily="34" charset="0"/>
                <a:cs typeface="Segoe UI" panose="020B0502040204020203" pitchFamily="34" charset="0"/>
              </a:rPr>
              <a:t>sp_ExecuteSQL</a:t>
            </a:r>
            <a:r>
              <a:rPr lang="en-US" sz="2600" dirty="0">
                <a:solidFill>
                  <a:srgbClr val="7030A0"/>
                </a:solidFill>
                <a:latin typeface="Segoe UI" panose="020B0502040204020203" pitchFamily="34" charset="0"/>
                <a:cs typeface="Segoe UI" panose="020B0502040204020203" pitchFamily="34" charset="0"/>
              </a:rPr>
              <a:t> </a:t>
            </a:r>
            <a:r>
              <a:rPr lang="en-US" sz="2600" dirty="0">
                <a:latin typeface="Segoe UI" panose="020B0502040204020203" pitchFamily="34" charset="0"/>
                <a:cs typeface="Segoe UI" panose="020B0502040204020203" pitchFamily="34" charset="0"/>
              </a:rPr>
              <a:t>are read only.  They also only live in the Scope of the Dynamic SQL while the code is executed.  Once the code is executed, they go Bye </a:t>
            </a:r>
            <a:r>
              <a:rPr lang="en-US" sz="2600" dirty="0" err="1">
                <a:latin typeface="Segoe UI" panose="020B0502040204020203" pitchFamily="34" charset="0"/>
                <a:cs typeface="Segoe UI" panose="020B0502040204020203" pitchFamily="34" charset="0"/>
              </a:rPr>
              <a:t>Bye</a:t>
            </a:r>
            <a:r>
              <a:rPr lang="en-US" sz="2600" dirty="0">
                <a:latin typeface="Segoe UI" panose="020B0502040204020203" pitchFamily="34" charset="0"/>
                <a:cs typeface="Segoe UI" panose="020B0502040204020203" pitchFamily="34" charset="0"/>
              </a:rPr>
              <a:t>!</a:t>
            </a:r>
          </a:p>
        </p:txBody>
      </p:sp>
      <p:sp>
        <p:nvSpPr>
          <p:cNvPr id="9" name="Title 3">
            <a:extLst>
              <a:ext uri="{FF2B5EF4-FFF2-40B4-BE49-F238E27FC236}">
                <a16:creationId xmlns:a16="http://schemas.microsoft.com/office/drawing/2014/main" id="{7D7EEDA9-9716-40F9-8867-8F8D2354EF93}"/>
              </a:ext>
            </a:extLst>
          </p:cNvPr>
          <p:cNvSpPr txBox="1">
            <a:spLocks/>
          </p:cNvSpPr>
          <p:nvPr/>
        </p:nvSpPr>
        <p:spPr>
          <a:xfrm>
            <a:off x="231337" y="4867640"/>
            <a:ext cx="10984744"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sz="3200" b="1" i="1" dirty="0">
                <a:effectLst>
                  <a:outerShdw blurRad="38100" dist="38100" dir="2700000" algn="tl">
                    <a:srgbClr val="000000">
                      <a:alpha val="43137"/>
                    </a:srgbClr>
                  </a:outerShdw>
                </a:effectLst>
              </a:rPr>
              <a:t>HOW DO WE PASS IN PARAMETERS TO DYNAMIC SQL?</a:t>
            </a:r>
          </a:p>
        </p:txBody>
      </p:sp>
    </p:spTree>
    <p:extLst>
      <p:ext uri="{BB962C8B-B14F-4D97-AF65-F5344CB8AC3E}">
        <p14:creationId xmlns:p14="http://schemas.microsoft.com/office/powerpoint/2010/main" val="351160995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E985CB0-2955-441F-BDBA-06204C9FF2A5}"/>
              </a:ext>
            </a:extLst>
          </p:cNvPr>
          <p:cNvSpPr txBox="1">
            <a:spLocks/>
          </p:cNvSpPr>
          <p:nvPr/>
        </p:nvSpPr>
        <p:spPr>
          <a:xfrm>
            <a:off x="0" y="363"/>
            <a:ext cx="11520488"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sz="4000" b="1" dirty="0">
                <a:effectLst>
                  <a:outerShdw blurRad="38100" dist="38100" dir="2700000" algn="tl">
                    <a:srgbClr val="000000">
                      <a:alpha val="43137"/>
                    </a:srgbClr>
                  </a:outerShdw>
                </a:effectLst>
              </a:rPr>
              <a:t>PASSING PARAMETERS TO DYNAMIC SQL</a:t>
            </a:r>
          </a:p>
        </p:txBody>
      </p:sp>
      <p:cxnSp>
        <p:nvCxnSpPr>
          <p:cNvPr id="5" name="Straight Connector 4">
            <a:extLst>
              <a:ext uri="{FF2B5EF4-FFF2-40B4-BE49-F238E27FC236}">
                <a16:creationId xmlns:a16="http://schemas.microsoft.com/office/drawing/2014/main" id="{6F29E388-A959-4AE6-9D88-9772EEDF07A3}"/>
              </a:ext>
            </a:extLst>
          </p:cNvPr>
          <p:cNvCxnSpPr>
            <a:cxnSpLocks/>
          </p:cNvCxnSpPr>
          <p:nvPr/>
        </p:nvCxnSpPr>
        <p:spPr>
          <a:xfrm>
            <a:off x="0" y="720363"/>
            <a:ext cx="11520488" cy="0"/>
          </a:xfrm>
          <a:prstGeom prst="line">
            <a:avLst/>
          </a:prstGeom>
        </p:spPr>
        <p:style>
          <a:lnRef idx="2">
            <a:schemeClr val="accent1"/>
          </a:lnRef>
          <a:fillRef idx="0">
            <a:schemeClr val="accent1"/>
          </a:fillRef>
          <a:effectRef idx="1">
            <a:schemeClr val="accent1"/>
          </a:effectRef>
          <a:fontRef idx="minor">
            <a:schemeClr val="tx1"/>
          </a:fontRef>
        </p:style>
      </p:cxnSp>
      <p:pic>
        <p:nvPicPr>
          <p:cNvPr id="6" name="Picture 5">
            <a:extLst>
              <a:ext uri="{FF2B5EF4-FFF2-40B4-BE49-F238E27FC236}">
                <a16:creationId xmlns:a16="http://schemas.microsoft.com/office/drawing/2014/main" id="{752E59B1-5F69-498A-9455-1991F5BCC25B}"/>
              </a:ext>
            </a:extLst>
          </p:cNvPr>
          <p:cNvPicPr>
            <a:picLocks noChangeAspect="1"/>
          </p:cNvPicPr>
          <p:nvPr/>
        </p:nvPicPr>
        <p:blipFill>
          <a:blip r:embed="rId2"/>
          <a:stretch>
            <a:fillRect/>
          </a:stretch>
        </p:blipFill>
        <p:spPr>
          <a:xfrm>
            <a:off x="0" y="4344955"/>
            <a:ext cx="11520488" cy="1000125"/>
          </a:xfrm>
          <a:prstGeom prst="rect">
            <a:avLst/>
          </a:prstGeom>
        </p:spPr>
      </p:pic>
      <p:sp>
        <p:nvSpPr>
          <p:cNvPr id="7" name="TextBox 6">
            <a:extLst>
              <a:ext uri="{FF2B5EF4-FFF2-40B4-BE49-F238E27FC236}">
                <a16:creationId xmlns:a16="http://schemas.microsoft.com/office/drawing/2014/main" id="{11B03B24-9BBC-4C1A-B9BE-2DA2E27629CD}"/>
              </a:ext>
            </a:extLst>
          </p:cNvPr>
          <p:cNvSpPr txBox="1"/>
          <p:nvPr/>
        </p:nvSpPr>
        <p:spPr>
          <a:xfrm>
            <a:off x="0" y="847289"/>
            <a:ext cx="11260429" cy="2677656"/>
          </a:xfrm>
          <a:prstGeom prst="rect">
            <a:avLst/>
          </a:prstGeom>
          <a:noFill/>
        </p:spPr>
        <p:txBody>
          <a:bodyPr wrap="square" rtlCol="0">
            <a:spAutoFit/>
          </a:bodyPr>
          <a:lstStyle/>
          <a:p>
            <a:pPr marL="285750" indent="-285750">
              <a:buFont typeface="Arial" panose="020B0604020202020204" pitchFamily="34" charset="0"/>
              <a:buChar char="•"/>
            </a:pPr>
            <a:r>
              <a:rPr lang="en-US" sz="2800" dirty="0"/>
              <a:t>Just like Temp Tables, Parameters that </a:t>
            </a:r>
            <a:r>
              <a:rPr lang="en-US" sz="2800" dirty="0">
                <a:solidFill>
                  <a:srgbClr val="7030A0"/>
                </a:solidFill>
              </a:rPr>
              <a:t>DECLARED</a:t>
            </a:r>
            <a:r>
              <a:rPr lang="en-US" sz="2800" dirty="0"/>
              <a:t> on the </a:t>
            </a:r>
            <a:r>
              <a:rPr lang="en-US" sz="2800" dirty="0">
                <a:solidFill>
                  <a:srgbClr val="7030A0"/>
                </a:solidFill>
              </a:rPr>
              <a:t>OUTSIDE</a:t>
            </a:r>
            <a:r>
              <a:rPr lang="en-US" sz="2800" dirty="0"/>
              <a:t> of the Dynamic Statement are </a:t>
            </a:r>
            <a:r>
              <a:rPr lang="en-US" sz="2800" dirty="0">
                <a:solidFill>
                  <a:srgbClr val="7030A0"/>
                </a:solidFill>
              </a:rPr>
              <a:t>NOT</a:t>
            </a:r>
            <a:r>
              <a:rPr lang="en-US" sz="2800" dirty="0"/>
              <a:t> Available on the </a:t>
            </a:r>
            <a:r>
              <a:rPr lang="en-US" sz="2800" dirty="0">
                <a:solidFill>
                  <a:srgbClr val="7030A0"/>
                </a:solidFill>
              </a:rPr>
              <a:t>INSIDE</a:t>
            </a:r>
            <a:r>
              <a:rPr lang="en-US" sz="2800" dirty="0"/>
              <a:t> of the Dynamic Statement.</a:t>
            </a:r>
          </a:p>
          <a:p>
            <a:pPr marL="285750" indent="-285750">
              <a:buFont typeface="Arial" panose="020B0604020202020204" pitchFamily="34" charset="0"/>
              <a:buChar char="•"/>
            </a:pPr>
            <a:endParaRPr lang="en-US" sz="2800" dirty="0"/>
          </a:p>
          <a:p>
            <a:pPr marL="285750" indent="-285750">
              <a:buFont typeface="Arial" panose="020B0604020202020204" pitchFamily="34" charset="0"/>
              <a:buChar char="•"/>
            </a:pPr>
            <a:r>
              <a:rPr lang="en-US" sz="2800" dirty="0"/>
              <a:t>We will </a:t>
            </a:r>
            <a:r>
              <a:rPr lang="en-US" sz="2800" dirty="0">
                <a:solidFill>
                  <a:srgbClr val="7030A0"/>
                </a:solidFill>
              </a:rPr>
              <a:t>DECLARE</a:t>
            </a:r>
            <a:r>
              <a:rPr lang="en-US" sz="2800" dirty="0"/>
              <a:t> a new variable called </a:t>
            </a:r>
            <a:r>
              <a:rPr lang="en-US" sz="2800" b="1" dirty="0">
                <a:solidFill>
                  <a:srgbClr val="0070C0"/>
                </a:solidFill>
              </a:rPr>
              <a:t>@</a:t>
            </a:r>
            <a:r>
              <a:rPr lang="en-US" sz="2800" b="1" dirty="0" err="1">
                <a:solidFill>
                  <a:srgbClr val="0070C0"/>
                </a:solidFill>
              </a:rPr>
              <a:t>Params</a:t>
            </a:r>
            <a:r>
              <a:rPr lang="en-US" sz="2800" dirty="0"/>
              <a:t>.  Then we will define the Datatype, and then pass it to our Dynamic Statement.</a:t>
            </a:r>
          </a:p>
        </p:txBody>
      </p:sp>
    </p:spTree>
    <p:extLst>
      <p:ext uri="{BB962C8B-B14F-4D97-AF65-F5344CB8AC3E}">
        <p14:creationId xmlns:p14="http://schemas.microsoft.com/office/powerpoint/2010/main" val="130718685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AD86941-36F8-43E6-9593-8C10F8EA9CD8}"/>
              </a:ext>
            </a:extLst>
          </p:cNvPr>
          <p:cNvSpPr txBox="1">
            <a:spLocks/>
          </p:cNvSpPr>
          <p:nvPr/>
        </p:nvSpPr>
        <p:spPr>
          <a:xfrm>
            <a:off x="0" y="363"/>
            <a:ext cx="11520488"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sz="4000" b="1" dirty="0">
                <a:effectLst>
                  <a:outerShdw blurRad="38100" dist="38100" dir="2700000" algn="tl">
                    <a:srgbClr val="000000">
                      <a:alpha val="43137"/>
                    </a:srgbClr>
                  </a:outerShdw>
                </a:effectLst>
              </a:rPr>
              <a:t>PASSING PARAMETERS TO DYNAMIC SQL</a:t>
            </a:r>
          </a:p>
        </p:txBody>
      </p:sp>
      <p:cxnSp>
        <p:nvCxnSpPr>
          <p:cNvPr id="5" name="Straight Connector 4">
            <a:extLst>
              <a:ext uri="{FF2B5EF4-FFF2-40B4-BE49-F238E27FC236}">
                <a16:creationId xmlns:a16="http://schemas.microsoft.com/office/drawing/2014/main" id="{24CC1446-E4ED-4E7B-9309-B082707E362F}"/>
              </a:ext>
            </a:extLst>
          </p:cNvPr>
          <p:cNvCxnSpPr>
            <a:cxnSpLocks/>
          </p:cNvCxnSpPr>
          <p:nvPr/>
        </p:nvCxnSpPr>
        <p:spPr>
          <a:xfrm>
            <a:off x="0" y="720363"/>
            <a:ext cx="11520488" cy="0"/>
          </a:xfrm>
          <a:prstGeom prst="line">
            <a:avLst/>
          </a:prstGeom>
        </p:spPr>
        <p:style>
          <a:lnRef idx="2">
            <a:schemeClr val="accent1"/>
          </a:lnRef>
          <a:fillRef idx="0">
            <a:schemeClr val="accent1"/>
          </a:fillRef>
          <a:effectRef idx="1">
            <a:schemeClr val="accent1"/>
          </a:effectRef>
          <a:fontRef idx="minor">
            <a:schemeClr val="tx1"/>
          </a:fontRef>
        </p:style>
      </p:cxnSp>
      <p:pic>
        <p:nvPicPr>
          <p:cNvPr id="6" name="Picture 5">
            <a:extLst>
              <a:ext uri="{FF2B5EF4-FFF2-40B4-BE49-F238E27FC236}">
                <a16:creationId xmlns:a16="http://schemas.microsoft.com/office/drawing/2014/main" id="{4CF24AC5-2838-4A22-AE89-4B303D329E24}"/>
              </a:ext>
            </a:extLst>
          </p:cNvPr>
          <p:cNvPicPr>
            <a:picLocks noChangeAspect="1"/>
          </p:cNvPicPr>
          <p:nvPr/>
        </p:nvPicPr>
        <p:blipFill>
          <a:blip r:embed="rId2"/>
          <a:stretch>
            <a:fillRect/>
          </a:stretch>
        </p:blipFill>
        <p:spPr>
          <a:xfrm>
            <a:off x="268448" y="801882"/>
            <a:ext cx="10654018" cy="4885854"/>
          </a:xfrm>
          <a:prstGeom prst="rect">
            <a:avLst/>
          </a:prstGeom>
        </p:spPr>
      </p:pic>
      <p:pic>
        <p:nvPicPr>
          <p:cNvPr id="7" name="Picture 6" descr="A close up of a womans face&#10;&#10;Description generated with high confidence">
            <a:extLst>
              <a:ext uri="{FF2B5EF4-FFF2-40B4-BE49-F238E27FC236}">
                <a16:creationId xmlns:a16="http://schemas.microsoft.com/office/drawing/2014/main" id="{BE5ED545-3D8E-4355-BA28-251BAD1FDCA4}"/>
              </a:ext>
            </a:extLst>
          </p:cNvPr>
          <p:cNvPicPr>
            <a:picLocks noChangeAspect="1"/>
          </p:cNvPicPr>
          <p:nvPr/>
        </p:nvPicPr>
        <p:blipFill>
          <a:blip r:embed="rId3"/>
          <a:stretch>
            <a:fillRect/>
          </a:stretch>
        </p:blipFill>
        <p:spPr>
          <a:xfrm>
            <a:off x="9284850" y="3781949"/>
            <a:ext cx="1428750" cy="1419225"/>
          </a:xfrm>
          <a:prstGeom prst="rect">
            <a:avLst/>
          </a:prstGeom>
        </p:spPr>
      </p:pic>
    </p:spTree>
    <p:extLst>
      <p:ext uri="{BB962C8B-B14F-4D97-AF65-F5344CB8AC3E}">
        <p14:creationId xmlns:p14="http://schemas.microsoft.com/office/powerpoint/2010/main" val="64625147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597DA51-DB98-4B7B-9746-4EC23E94CDC9}"/>
              </a:ext>
            </a:extLst>
          </p:cNvPr>
          <p:cNvSpPr txBox="1">
            <a:spLocks/>
          </p:cNvSpPr>
          <p:nvPr/>
        </p:nvSpPr>
        <p:spPr>
          <a:xfrm>
            <a:off x="0" y="363"/>
            <a:ext cx="11520488"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sz="4000" b="1" dirty="0">
                <a:effectLst>
                  <a:outerShdw blurRad="38100" dist="38100" dir="2700000" algn="tl">
                    <a:srgbClr val="000000">
                      <a:alpha val="43137"/>
                    </a:srgbClr>
                  </a:outerShdw>
                </a:effectLst>
              </a:rPr>
              <a:t>PASSING PARAMETERS TO DYNAMIC SQL</a:t>
            </a:r>
          </a:p>
        </p:txBody>
      </p:sp>
      <p:cxnSp>
        <p:nvCxnSpPr>
          <p:cNvPr id="5" name="Straight Connector 4">
            <a:extLst>
              <a:ext uri="{FF2B5EF4-FFF2-40B4-BE49-F238E27FC236}">
                <a16:creationId xmlns:a16="http://schemas.microsoft.com/office/drawing/2014/main" id="{51B07585-9DC0-430D-9FE2-F84F9AFF523E}"/>
              </a:ext>
            </a:extLst>
          </p:cNvPr>
          <p:cNvCxnSpPr>
            <a:cxnSpLocks/>
          </p:cNvCxnSpPr>
          <p:nvPr/>
        </p:nvCxnSpPr>
        <p:spPr>
          <a:xfrm>
            <a:off x="0" y="720363"/>
            <a:ext cx="11520488" cy="0"/>
          </a:xfrm>
          <a:prstGeom prst="line">
            <a:avLst/>
          </a:prstGeom>
        </p:spPr>
        <p:style>
          <a:lnRef idx="2">
            <a:schemeClr val="accent1"/>
          </a:lnRef>
          <a:fillRef idx="0">
            <a:schemeClr val="accent1"/>
          </a:fillRef>
          <a:effectRef idx="1">
            <a:schemeClr val="accent1"/>
          </a:effectRef>
          <a:fontRef idx="minor">
            <a:schemeClr val="tx1"/>
          </a:fontRef>
        </p:style>
      </p:cxnSp>
      <p:sp>
        <p:nvSpPr>
          <p:cNvPr id="6" name="Title 3">
            <a:extLst>
              <a:ext uri="{FF2B5EF4-FFF2-40B4-BE49-F238E27FC236}">
                <a16:creationId xmlns:a16="http://schemas.microsoft.com/office/drawing/2014/main" id="{294521F2-4445-4752-ADA0-B320450838CF}"/>
              </a:ext>
            </a:extLst>
          </p:cNvPr>
          <p:cNvSpPr txBox="1">
            <a:spLocks/>
          </p:cNvSpPr>
          <p:nvPr/>
        </p:nvSpPr>
        <p:spPr>
          <a:xfrm>
            <a:off x="231337" y="892535"/>
            <a:ext cx="10482263"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sz="3200" b="1" i="1" dirty="0">
                <a:effectLst>
                  <a:outerShdw blurRad="38100" dist="38100" dir="2700000" algn="tl">
                    <a:srgbClr val="000000">
                      <a:alpha val="43137"/>
                    </a:srgbClr>
                  </a:outerShdw>
                </a:effectLst>
              </a:rPr>
              <a:t>BUT WHAT HAPPENS IF I WANT TO GET A PARAMETER OUT OF MY PROCEDURE?</a:t>
            </a:r>
          </a:p>
        </p:txBody>
      </p:sp>
      <p:sp>
        <p:nvSpPr>
          <p:cNvPr id="7" name="TextBox 6">
            <a:extLst>
              <a:ext uri="{FF2B5EF4-FFF2-40B4-BE49-F238E27FC236}">
                <a16:creationId xmlns:a16="http://schemas.microsoft.com/office/drawing/2014/main" id="{43D71829-E0F3-416C-AD1F-DFE6BB7BF4D7}"/>
              </a:ext>
            </a:extLst>
          </p:cNvPr>
          <p:cNvSpPr txBox="1"/>
          <p:nvPr/>
        </p:nvSpPr>
        <p:spPr>
          <a:xfrm>
            <a:off x="270851" y="2198265"/>
            <a:ext cx="11249637" cy="1200329"/>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Segoe UI" panose="020B0502040204020203" pitchFamily="34" charset="0"/>
                <a:cs typeface="Segoe UI" panose="020B0502040204020203" pitchFamily="34" charset="0"/>
              </a:rPr>
              <a:t>The only way to set the parameter on the </a:t>
            </a:r>
            <a:r>
              <a:rPr lang="en-US" sz="2400" dirty="0">
                <a:solidFill>
                  <a:srgbClr val="7030A0"/>
                </a:solidFill>
                <a:latin typeface="Segoe UI" panose="020B0502040204020203" pitchFamily="34" charset="0"/>
                <a:cs typeface="Segoe UI" panose="020B0502040204020203" pitchFamily="34" charset="0"/>
              </a:rPr>
              <a:t>OUTSIDE</a:t>
            </a:r>
            <a:r>
              <a:rPr lang="en-US" sz="2400" dirty="0">
                <a:latin typeface="Segoe UI" panose="020B0502040204020203" pitchFamily="34" charset="0"/>
                <a:cs typeface="Segoe UI" panose="020B0502040204020203" pitchFamily="34" charset="0"/>
              </a:rPr>
              <a:t> of a Dynamic SQL Statement, is to use </a:t>
            </a:r>
            <a:r>
              <a:rPr lang="en-US" sz="2400" b="1" dirty="0">
                <a:solidFill>
                  <a:srgbClr val="7030A0"/>
                </a:solidFill>
                <a:latin typeface="Segoe UI" panose="020B0502040204020203" pitchFamily="34" charset="0"/>
                <a:cs typeface="Segoe UI" panose="020B0502040204020203" pitchFamily="34" charset="0"/>
              </a:rPr>
              <a:t>OUTPUT</a:t>
            </a:r>
            <a:r>
              <a:rPr lang="en-US" sz="2400" dirty="0">
                <a:latin typeface="Segoe UI" panose="020B0502040204020203" pitchFamily="34" charset="0"/>
                <a:cs typeface="Segoe UI" panose="020B0502040204020203" pitchFamily="34" charset="0"/>
              </a:rPr>
              <a:t> and pass the parameter back out to your TSQL Command.</a:t>
            </a:r>
          </a:p>
        </p:txBody>
      </p:sp>
      <p:pic>
        <p:nvPicPr>
          <p:cNvPr id="8" name="Picture 7">
            <a:extLst>
              <a:ext uri="{FF2B5EF4-FFF2-40B4-BE49-F238E27FC236}">
                <a16:creationId xmlns:a16="http://schemas.microsoft.com/office/drawing/2014/main" id="{A0E096B8-134A-49A1-B237-2605C6079819}"/>
              </a:ext>
            </a:extLst>
          </p:cNvPr>
          <p:cNvPicPr>
            <a:picLocks noChangeAspect="1"/>
          </p:cNvPicPr>
          <p:nvPr/>
        </p:nvPicPr>
        <p:blipFill>
          <a:blip r:embed="rId2"/>
          <a:stretch>
            <a:fillRect/>
          </a:stretch>
        </p:blipFill>
        <p:spPr>
          <a:xfrm>
            <a:off x="231337" y="3704352"/>
            <a:ext cx="10887075" cy="704850"/>
          </a:xfrm>
          <a:prstGeom prst="rect">
            <a:avLst/>
          </a:prstGeom>
        </p:spPr>
      </p:pic>
    </p:spTree>
    <p:extLst>
      <p:ext uri="{BB962C8B-B14F-4D97-AF65-F5344CB8AC3E}">
        <p14:creationId xmlns:p14="http://schemas.microsoft.com/office/powerpoint/2010/main" val="290954392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0019319-D741-4F17-822B-F9F578EE7D6B}"/>
              </a:ext>
            </a:extLst>
          </p:cNvPr>
          <p:cNvSpPr txBox="1">
            <a:spLocks/>
          </p:cNvSpPr>
          <p:nvPr/>
        </p:nvSpPr>
        <p:spPr>
          <a:xfrm>
            <a:off x="0" y="363"/>
            <a:ext cx="11520488"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sz="4000" b="1" dirty="0">
                <a:effectLst>
                  <a:outerShdw blurRad="38100" dist="38100" dir="2700000" algn="tl">
                    <a:srgbClr val="000000">
                      <a:alpha val="43137"/>
                    </a:srgbClr>
                  </a:outerShdw>
                </a:effectLst>
              </a:rPr>
              <a:t>BUILDING A QUERY – RECAP &amp; QUESTIONS</a:t>
            </a:r>
          </a:p>
        </p:txBody>
      </p:sp>
      <p:cxnSp>
        <p:nvCxnSpPr>
          <p:cNvPr id="5" name="Straight Connector 4">
            <a:extLst>
              <a:ext uri="{FF2B5EF4-FFF2-40B4-BE49-F238E27FC236}">
                <a16:creationId xmlns:a16="http://schemas.microsoft.com/office/drawing/2014/main" id="{B1E70F0C-9648-4C2E-AF83-548CD44CB041}"/>
              </a:ext>
            </a:extLst>
          </p:cNvPr>
          <p:cNvCxnSpPr>
            <a:cxnSpLocks/>
          </p:cNvCxnSpPr>
          <p:nvPr/>
        </p:nvCxnSpPr>
        <p:spPr>
          <a:xfrm>
            <a:off x="0" y="720363"/>
            <a:ext cx="11520488" cy="0"/>
          </a:xfrm>
          <a:prstGeom prst="line">
            <a:avLst/>
          </a:prstGeom>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E84E1489-0D5B-41BC-8313-1B06BD1F4780}"/>
              </a:ext>
            </a:extLst>
          </p:cNvPr>
          <p:cNvSpPr txBox="1"/>
          <p:nvPr/>
        </p:nvSpPr>
        <p:spPr>
          <a:xfrm>
            <a:off x="2067187" y="1208015"/>
            <a:ext cx="7109126" cy="4401205"/>
          </a:xfrm>
          <a:prstGeom prst="rect">
            <a:avLst/>
          </a:prstGeom>
          <a:noFill/>
        </p:spPr>
        <p:txBody>
          <a:bodyPr wrap="none" rtlCol="0">
            <a:spAutoFit/>
          </a:bodyPr>
          <a:lstStyle/>
          <a:p>
            <a:pPr marL="285750" indent="-285750">
              <a:buFont typeface="Arial" panose="020B0604020202020204" pitchFamily="34" charset="0"/>
              <a:buChar char="•"/>
            </a:pPr>
            <a:r>
              <a:rPr lang="en-US" sz="2800" dirty="0">
                <a:latin typeface="Segoe UI" panose="020B0502040204020203" pitchFamily="34" charset="0"/>
                <a:cs typeface="Segoe UI" panose="020B0502040204020203" pitchFamily="34" charset="0"/>
              </a:rPr>
              <a:t>Building our Support Tables for our Query</a:t>
            </a:r>
          </a:p>
          <a:p>
            <a:pPr marL="285750" indent="-285750">
              <a:buFont typeface="Arial" panose="020B0604020202020204" pitchFamily="34" charset="0"/>
              <a:buChar char="•"/>
            </a:pPr>
            <a:endParaRPr lang="en-US" sz="2800" dirty="0">
              <a:latin typeface="Segoe UI" panose="020B0502040204020203" pitchFamily="34" charset="0"/>
              <a:cs typeface="Segoe UI" panose="020B0502040204020203" pitchFamily="34" charset="0"/>
            </a:endParaRPr>
          </a:p>
          <a:p>
            <a:pPr marL="285750" indent="-285750">
              <a:buFont typeface="Arial" panose="020B0604020202020204" pitchFamily="34" charset="0"/>
              <a:buChar char="•"/>
            </a:pPr>
            <a:r>
              <a:rPr lang="en-US" sz="2800" dirty="0">
                <a:latin typeface="Segoe UI" panose="020B0502040204020203" pitchFamily="34" charset="0"/>
                <a:cs typeface="Segoe UI" panose="020B0502040204020203" pitchFamily="34" charset="0"/>
              </a:rPr>
              <a:t>Building our Dynamic Code</a:t>
            </a:r>
          </a:p>
          <a:p>
            <a:pPr marL="285750" indent="-285750">
              <a:buFont typeface="Arial" panose="020B0604020202020204" pitchFamily="34" charset="0"/>
              <a:buChar char="•"/>
            </a:pPr>
            <a:endParaRPr lang="en-US" sz="2800" dirty="0">
              <a:latin typeface="Segoe UI" panose="020B0502040204020203" pitchFamily="34" charset="0"/>
              <a:cs typeface="Segoe UI" panose="020B0502040204020203" pitchFamily="34" charset="0"/>
            </a:endParaRPr>
          </a:p>
          <a:p>
            <a:pPr marL="285750" indent="-285750">
              <a:buFont typeface="Arial" panose="020B0604020202020204" pitchFamily="34" charset="0"/>
              <a:buChar char="•"/>
            </a:pPr>
            <a:r>
              <a:rPr lang="en-US" sz="2800" dirty="0">
                <a:latin typeface="Segoe UI" panose="020B0502040204020203" pitchFamily="34" charset="0"/>
                <a:cs typeface="Segoe UI" panose="020B0502040204020203" pitchFamily="34" charset="0"/>
              </a:rPr>
              <a:t>Building our Parameters to pass into</a:t>
            </a:r>
          </a:p>
          <a:p>
            <a:pPr marL="285750" indent="-285750">
              <a:buFont typeface="Arial" panose="020B0604020202020204" pitchFamily="34" charset="0"/>
              <a:buChar char="•"/>
            </a:pPr>
            <a:endParaRPr lang="en-US" sz="2800" dirty="0">
              <a:latin typeface="Segoe UI" panose="020B0502040204020203" pitchFamily="34" charset="0"/>
              <a:cs typeface="Segoe UI" panose="020B0502040204020203" pitchFamily="34" charset="0"/>
            </a:endParaRPr>
          </a:p>
          <a:p>
            <a:pPr marL="285750" indent="-285750">
              <a:buFont typeface="Arial" panose="020B0604020202020204" pitchFamily="34" charset="0"/>
              <a:buChar char="•"/>
            </a:pPr>
            <a:r>
              <a:rPr lang="en-US" sz="2800" dirty="0">
                <a:latin typeface="Segoe UI" panose="020B0502040204020203" pitchFamily="34" charset="0"/>
                <a:cs typeface="Segoe UI" panose="020B0502040204020203" pitchFamily="34" charset="0"/>
              </a:rPr>
              <a:t>Executing our Query</a:t>
            </a:r>
          </a:p>
          <a:p>
            <a:pPr marL="285750" indent="-285750">
              <a:buFont typeface="Arial" panose="020B0604020202020204" pitchFamily="34" charset="0"/>
              <a:buChar char="•"/>
            </a:pPr>
            <a:endParaRPr lang="en-US" sz="2800" dirty="0">
              <a:latin typeface="Segoe UI" panose="020B0502040204020203" pitchFamily="34" charset="0"/>
              <a:cs typeface="Segoe UI" panose="020B0502040204020203" pitchFamily="34" charset="0"/>
            </a:endParaRPr>
          </a:p>
          <a:p>
            <a:pPr marL="285750" indent="-285750">
              <a:buFont typeface="Arial" panose="020B0604020202020204" pitchFamily="34" charset="0"/>
              <a:buChar char="•"/>
            </a:pPr>
            <a:endParaRPr lang="en-US" sz="2800" dirty="0">
              <a:latin typeface="Segoe UI" panose="020B0502040204020203" pitchFamily="34" charset="0"/>
              <a:cs typeface="Segoe UI" panose="020B0502040204020203" pitchFamily="34" charset="0"/>
            </a:endParaRPr>
          </a:p>
          <a:p>
            <a:pPr marL="285750" indent="-285750">
              <a:buFont typeface="Arial" panose="020B0604020202020204" pitchFamily="34" charset="0"/>
              <a:buChar char="•"/>
            </a:pPr>
            <a:endParaRPr lang="en-US" sz="2800"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36144165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D506CC3-0773-4A4B-BB7B-4D1A187DD562}"/>
              </a:ext>
            </a:extLst>
          </p:cNvPr>
          <p:cNvSpPr txBox="1">
            <a:spLocks/>
          </p:cNvSpPr>
          <p:nvPr/>
        </p:nvSpPr>
        <p:spPr>
          <a:xfrm>
            <a:off x="0" y="363"/>
            <a:ext cx="11520488"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sz="4000" b="1" dirty="0">
                <a:effectLst>
                  <a:outerShdw blurRad="38100" dist="38100" dir="2700000" algn="tl">
                    <a:srgbClr val="000000">
                      <a:alpha val="43137"/>
                    </a:srgbClr>
                  </a:outerShdw>
                </a:effectLst>
              </a:rPr>
              <a:t>USING DYNAMIC SQL IN YOUR WORLD</a:t>
            </a:r>
          </a:p>
        </p:txBody>
      </p:sp>
      <p:sp>
        <p:nvSpPr>
          <p:cNvPr id="5" name="TextBox 4">
            <a:extLst>
              <a:ext uri="{FF2B5EF4-FFF2-40B4-BE49-F238E27FC236}">
                <a16:creationId xmlns:a16="http://schemas.microsoft.com/office/drawing/2014/main" id="{2FFD0462-34D0-458B-87A5-253C250F650B}"/>
              </a:ext>
            </a:extLst>
          </p:cNvPr>
          <p:cNvSpPr txBox="1"/>
          <p:nvPr/>
        </p:nvSpPr>
        <p:spPr>
          <a:xfrm>
            <a:off x="307400" y="1073791"/>
            <a:ext cx="10905688" cy="954107"/>
          </a:xfrm>
          <a:prstGeom prst="rect">
            <a:avLst/>
          </a:prstGeom>
          <a:noFill/>
        </p:spPr>
        <p:txBody>
          <a:bodyPr wrap="square" rtlCol="0">
            <a:spAutoFit/>
          </a:bodyPr>
          <a:lstStyle/>
          <a:p>
            <a:pPr marL="457200" indent="-457200">
              <a:buFont typeface="Arial" panose="020B0604020202020204" pitchFamily="34" charset="0"/>
              <a:buChar char="•"/>
            </a:pPr>
            <a:r>
              <a:rPr lang="en-US" sz="2800" dirty="0">
                <a:latin typeface="Segoe UI" panose="020B0502040204020203" pitchFamily="34" charset="0"/>
                <a:cs typeface="Segoe UI" panose="020B0502040204020203" pitchFamily="34" charset="0"/>
              </a:rPr>
              <a:t>There are many areas that you can use Dynamic SQL in your everyday career.</a:t>
            </a:r>
          </a:p>
        </p:txBody>
      </p:sp>
      <p:cxnSp>
        <p:nvCxnSpPr>
          <p:cNvPr id="6" name="Straight Connector 5">
            <a:extLst>
              <a:ext uri="{FF2B5EF4-FFF2-40B4-BE49-F238E27FC236}">
                <a16:creationId xmlns:a16="http://schemas.microsoft.com/office/drawing/2014/main" id="{9BE02667-39CD-4737-BC45-788DD2536117}"/>
              </a:ext>
            </a:extLst>
          </p:cNvPr>
          <p:cNvCxnSpPr>
            <a:cxnSpLocks/>
          </p:cNvCxnSpPr>
          <p:nvPr/>
        </p:nvCxnSpPr>
        <p:spPr>
          <a:xfrm>
            <a:off x="0" y="720363"/>
            <a:ext cx="11520488" cy="0"/>
          </a:xfrm>
          <a:prstGeom prst="line">
            <a:avLst/>
          </a:prstGeom>
        </p:spPr>
        <p:style>
          <a:lnRef idx="2">
            <a:schemeClr val="accent1"/>
          </a:lnRef>
          <a:fillRef idx="0">
            <a:schemeClr val="accent1"/>
          </a:fillRef>
          <a:effectRef idx="1">
            <a:schemeClr val="accent1"/>
          </a:effectRef>
          <a:fontRef idx="minor">
            <a:schemeClr val="tx1"/>
          </a:fontRef>
        </p:style>
      </p:cxnSp>
      <p:sp>
        <p:nvSpPr>
          <p:cNvPr id="8" name="TextBox 7">
            <a:extLst>
              <a:ext uri="{FF2B5EF4-FFF2-40B4-BE49-F238E27FC236}">
                <a16:creationId xmlns:a16="http://schemas.microsoft.com/office/drawing/2014/main" id="{946F8ECD-F9EF-42A4-8287-F1F93CFE19EE}"/>
              </a:ext>
            </a:extLst>
          </p:cNvPr>
          <p:cNvSpPr txBox="1"/>
          <p:nvPr/>
        </p:nvSpPr>
        <p:spPr>
          <a:xfrm>
            <a:off x="1733848" y="2096767"/>
            <a:ext cx="5737212" cy="523220"/>
          </a:xfrm>
          <a:prstGeom prst="rect">
            <a:avLst/>
          </a:prstGeom>
          <a:noFill/>
        </p:spPr>
        <p:txBody>
          <a:bodyPr wrap="none" rtlCol="0">
            <a:spAutoFit/>
          </a:bodyPr>
          <a:lstStyle/>
          <a:p>
            <a:pPr marL="457200" indent="-457200">
              <a:buFont typeface="Arial" panose="020B0604020202020204" pitchFamily="34" charset="0"/>
              <a:buChar char="•"/>
            </a:pPr>
            <a:r>
              <a:rPr lang="en-US" sz="2800" dirty="0">
                <a:latin typeface="Segoe UI" panose="020B0502040204020203" pitchFamily="34" charset="0"/>
                <a:cs typeface="Segoe UI" panose="020B0502040204020203" pitchFamily="34" charset="0"/>
              </a:rPr>
              <a:t>Building Dynamic Search Strings</a:t>
            </a:r>
          </a:p>
        </p:txBody>
      </p:sp>
    </p:spTree>
    <p:extLst>
      <p:ext uri="{BB962C8B-B14F-4D97-AF65-F5344CB8AC3E}">
        <p14:creationId xmlns:p14="http://schemas.microsoft.com/office/powerpoint/2010/main" val="212543350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EA6EB6E-8DB4-4368-9D8A-12FF04BEA510}"/>
              </a:ext>
            </a:extLst>
          </p:cNvPr>
          <p:cNvSpPr txBox="1">
            <a:spLocks/>
          </p:cNvSpPr>
          <p:nvPr/>
        </p:nvSpPr>
        <p:spPr>
          <a:xfrm>
            <a:off x="0" y="363"/>
            <a:ext cx="11520488"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sz="4000" b="1" dirty="0">
                <a:effectLst>
                  <a:outerShdw blurRad="38100" dist="38100" dir="2700000" algn="tl">
                    <a:srgbClr val="000000">
                      <a:alpha val="43137"/>
                    </a:srgbClr>
                  </a:outerShdw>
                </a:effectLst>
              </a:rPr>
              <a:t>BUILDING DYNAMIC SEARCH STRINGS</a:t>
            </a:r>
          </a:p>
        </p:txBody>
      </p:sp>
      <p:cxnSp>
        <p:nvCxnSpPr>
          <p:cNvPr id="5" name="Straight Connector 4">
            <a:extLst>
              <a:ext uri="{FF2B5EF4-FFF2-40B4-BE49-F238E27FC236}">
                <a16:creationId xmlns:a16="http://schemas.microsoft.com/office/drawing/2014/main" id="{25F56051-A62B-4DB1-B60A-3C82CA4D83C3}"/>
              </a:ext>
            </a:extLst>
          </p:cNvPr>
          <p:cNvCxnSpPr>
            <a:cxnSpLocks/>
          </p:cNvCxnSpPr>
          <p:nvPr/>
        </p:nvCxnSpPr>
        <p:spPr>
          <a:xfrm>
            <a:off x="0" y="720363"/>
            <a:ext cx="11520488" cy="0"/>
          </a:xfrm>
          <a:prstGeom prst="line">
            <a:avLst/>
          </a:prstGeom>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5BAD9605-F2CB-4D53-8E0C-6A02C1CBA642}"/>
              </a:ext>
            </a:extLst>
          </p:cNvPr>
          <p:cNvSpPr txBox="1"/>
          <p:nvPr/>
        </p:nvSpPr>
        <p:spPr>
          <a:xfrm>
            <a:off x="343948" y="953242"/>
            <a:ext cx="11176540" cy="954107"/>
          </a:xfrm>
          <a:prstGeom prst="rect">
            <a:avLst/>
          </a:prstGeom>
          <a:noFill/>
        </p:spPr>
        <p:txBody>
          <a:bodyPr wrap="square" rtlCol="0">
            <a:spAutoFit/>
          </a:bodyPr>
          <a:lstStyle/>
          <a:p>
            <a:pPr marL="285750" indent="-285750">
              <a:buFont typeface="Arial" panose="020B0604020202020204" pitchFamily="34" charset="0"/>
              <a:buChar char="•"/>
            </a:pPr>
            <a:r>
              <a:rPr lang="en-US" sz="2800" dirty="0"/>
              <a:t>Let’s go back to our example of passing in a parameter to our Dynamic SQL Statement.</a:t>
            </a:r>
          </a:p>
        </p:txBody>
      </p:sp>
      <p:pic>
        <p:nvPicPr>
          <p:cNvPr id="8" name="Picture 7">
            <a:extLst>
              <a:ext uri="{FF2B5EF4-FFF2-40B4-BE49-F238E27FC236}">
                <a16:creationId xmlns:a16="http://schemas.microsoft.com/office/drawing/2014/main" id="{C7BFB8A6-6AC7-4B46-8C3D-C04CEB4CF031}"/>
              </a:ext>
            </a:extLst>
          </p:cNvPr>
          <p:cNvPicPr>
            <a:picLocks noChangeAspect="1"/>
          </p:cNvPicPr>
          <p:nvPr/>
        </p:nvPicPr>
        <p:blipFill>
          <a:blip r:embed="rId2"/>
          <a:stretch>
            <a:fillRect/>
          </a:stretch>
        </p:blipFill>
        <p:spPr>
          <a:xfrm>
            <a:off x="2375111" y="1907349"/>
            <a:ext cx="5929990" cy="972130"/>
          </a:xfrm>
          <a:prstGeom prst="rect">
            <a:avLst/>
          </a:prstGeom>
        </p:spPr>
      </p:pic>
      <p:sp>
        <p:nvSpPr>
          <p:cNvPr id="10" name="TextBox 9">
            <a:extLst>
              <a:ext uri="{FF2B5EF4-FFF2-40B4-BE49-F238E27FC236}">
                <a16:creationId xmlns:a16="http://schemas.microsoft.com/office/drawing/2014/main" id="{174015CE-93BE-40C6-B67B-4C6A3C804E68}"/>
              </a:ext>
            </a:extLst>
          </p:cNvPr>
          <p:cNvSpPr txBox="1"/>
          <p:nvPr/>
        </p:nvSpPr>
        <p:spPr>
          <a:xfrm>
            <a:off x="343948" y="3123642"/>
            <a:ext cx="11176540" cy="523220"/>
          </a:xfrm>
          <a:prstGeom prst="rect">
            <a:avLst/>
          </a:prstGeom>
          <a:noFill/>
        </p:spPr>
        <p:txBody>
          <a:bodyPr wrap="square" rtlCol="0">
            <a:spAutoFit/>
          </a:bodyPr>
          <a:lstStyle/>
          <a:p>
            <a:pPr marL="285750" indent="-285750">
              <a:buFont typeface="Arial" panose="020B0604020202020204" pitchFamily="34" charset="0"/>
              <a:buChar char="•"/>
            </a:pPr>
            <a:r>
              <a:rPr lang="en-US" sz="2800" dirty="0"/>
              <a:t>What do you do if you want to have a Wildcard character? </a:t>
            </a:r>
          </a:p>
        </p:txBody>
      </p:sp>
      <p:pic>
        <p:nvPicPr>
          <p:cNvPr id="11" name="Picture 10">
            <a:extLst>
              <a:ext uri="{FF2B5EF4-FFF2-40B4-BE49-F238E27FC236}">
                <a16:creationId xmlns:a16="http://schemas.microsoft.com/office/drawing/2014/main" id="{6FA79FA5-CF1A-4C78-BCF4-2A0AC00E4B4C}"/>
              </a:ext>
            </a:extLst>
          </p:cNvPr>
          <p:cNvPicPr>
            <a:picLocks noChangeAspect="1"/>
          </p:cNvPicPr>
          <p:nvPr/>
        </p:nvPicPr>
        <p:blipFill>
          <a:blip r:embed="rId3"/>
          <a:stretch>
            <a:fillRect/>
          </a:stretch>
        </p:blipFill>
        <p:spPr>
          <a:xfrm>
            <a:off x="484398" y="3833586"/>
            <a:ext cx="10035396" cy="935289"/>
          </a:xfrm>
          <a:prstGeom prst="rect">
            <a:avLst/>
          </a:prstGeom>
        </p:spPr>
      </p:pic>
      <p:pic>
        <p:nvPicPr>
          <p:cNvPr id="12" name="Picture 11" descr="A close up of a womans face&#10;&#10;Description generated with high confidence">
            <a:extLst>
              <a:ext uri="{FF2B5EF4-FFF2-40B4-BE49-F238E27FC236}">
                <a16:creationId xmlns:a16="http://schemas.microsoft.com/office/drawing/2014/main" id="{09625CBC-9749-4C92-A6E0-1AC907C0116E}"/>
              </a:ext>
            </a:extLst>
          </p:cNvPr>
          <p:cNvPicPr>
            <a:picLocks noChangeAspect="1"/>
          </p:cNvPicPr>
          <p:nvPr/>
        </p:nvPicPr>
        <p:blipFill>
          <a:blip r:embed="rId4"/>
          <a:stretch>
            <a:fillRect/>
          </a:stretch>
        </p:blipFill>
        <p:spPr>
          <a:xfrm>
            <a:off x="8907346" y="4880950"/>
            <a:ext cx="1428750" cy="1419225"/>
          </a:xfrm>
          <a:prstGeom prst="rect">
            <a:avLst/>
          </a:prstGeom>
        </p:spPr>
      </p:pic>
    </p:spTree>
    <p:extLst>
      <p:ext uri="{BB962C8B-B14F-4D97-AF65-F5344CB8AC3E}">
        <p14:creationId xmlns:p14="http://schemas.microsoft.com/office/powerpoint/2010/main" val="188464003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D506CC3-0773-4A4B-BB7B-4D1A187DD562}"/>
              </a:ext>
            </a:extLst>
          </p:cNvPr>
          <p:cNvSpPr txBox="1">
            <a:spLocks/>
          </p:cNvSpPr>
          <p:nvPr/>
        </p:nvSpPr>
        <p:spPr>
          <a:xfrm>
            <a:off x="0" y="363"/>
            <a:ext cx="11520488"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sz="4000" b="1" dirty="0">
                <a:effectLst>
                  <a:outerShdw blurRad="38100" dist="38100" dir="2700000" algn="tl">
                    <a:srgbClr val="000000">
                      <a:alpha val="43137"/>
                    </a:srgbClr>
                  </a:outerShdw>
                </a:effectLst>
              </a:rPr>
              <a:t>USING DYNAMIC SQL IN YOUR WORLD</a:t>
            </a:r>
          </a:p>
        </p:txBody>
      </p:sp>
      <p:sp>
        <p:nvSpPr>
          <p:cNvPr id="5" name="TextBox 4">
            <a:extLst>
              <a:ext uri="{FF2B5EF4-FFF2-40B4-BE49-F238E27FC236}">
                <a16:creationId xmlns:a16="http://schemas.microsoft.com/office/drawing/2014/main" id="{2FFD0462-34D0-458B-87A5-253C250F650B}"/>
              </a:ext>
            </a:extLst>
          </p:cNvPr>
          <p:cNvSpPr txBox="1"/>
          <p:nvPr/>
        </p:nvSpPr>
        <p:spPr>
          <a:xfrm>
            <a:off x="307400" y="1073791"/>
            <a:ext cx="10905688" cy="954107"/>
          </a:xfrm>
          <a:prstGeom prst="rect">
            <a:avLst/>
          </a:prstGeom>
          <a:noFill/>
        </p:spPr>
        <p:txBody>
          <a:bodyPr wrap="square" rtlCol="0">
            <a:spAutoFit/>
          </a:bodyPr>
          <a:lstStyle/>
          <a:p>
            <a:pPr marL="457200" indent="-457200">
              <a:buFont typeface="Arial" panose="020B0604020202020204" pitchFamily="34" charset="0"/>
              <a:buChar char="•"/>
            </a:pPr>
            <a:r>
              <a:rPr lang="en-US" sz="2800" dirty="0">
                <a:latin typeface="Segoe UI" panose="020B0502040204020203" pitchFamily="34" charset="0"/>
                <a:cs typeface="Segoe UI" panose="020B0502040204020203" pitchFamily="34" charset="0"/>
              </a:rPr>
              <a:t>There are many areas that you can use Dynamic SQL in your everyday career.</a:t>
            </a:r>
          </a:p>
        </p:txBody>
      </p:sp>
      <p:cxnSp>
        <p:nvCxnSpPr>
          <p:cNvPr id="6" name="Straight Connector 5">
            <a:extLst>
              <a:ext uri="{FF2B5EF4-FFF2-40B4-BE49-F238E27FC236}">
                <a16:creationId xmlns:a16="http://schemas.microsoft.com/office/drawing/2014/main" id="{9BE02667-39CD-4737-BC45-788DD2536117}"/>
              </a:ext>
            </a:extLst>
          </p:cNvPr>
          <p:cNvCxnSpPr>
            <a:cxnSpLocks/>
          </p:cNvCxnSpPr>
          <p:nvPr/>
        </p:nvCxnSpPr>
        <p:spPr>
          <a:xfrm>
            <a:off x="0" y="720363"/>
            <a:ext cx="11520488" cy="0"/>
          </a:xfrm>
          <a:prstGeom prst="line">
            <a:avLst/>
          </a:prstGeom>
        </p:spPr>
        <p:style>
          <a:lnRef idx="2">
            <a:schemeClr val="accent1"/>
          </a:lnRef>
          <a:fillRef idx="0">
            <a:schemeClr val="accent1"/>
          </a:fillRef>
          <a:effectRef idx="1">
            <a:schemeClr val="accent1"/>
          </a:effectRef>
          <a:fontRef idx="minor">
            <a:schemeClr val="tx1"/>
          </a:fontRef>
        </p:style>
      </p:cxnSp>
      <p:sp>
        <p:nvSpPr>
          <p:cNvPr id="7" name="TextBox 6">
            <a:extLst>
              <a:ext uri="{FF2B5EF4-FFF2-40B4-BE49-F238E27FC236}">
                <a16:creationId xmlns:a16="http://schemas.microsoft.com/office/drawing/2014/main" id="{355DF5AF-F020-410A-B6DC-490F93376038}"/>
              </a:ext>
            </a:extLst>
          </p:cNvPr>
          <p:cNvSpPr txBox="1"/>
          <p:nvPr/>
        </p:nvSpPr>
        <p:spPr>
          <a:xfrm>
            <a:off x="1733848" y="2619987"/>
            <a:ext cx="5676619" cy="523220"/>
          </a:xfrm>
          <a:prstGeom prst="rect">
            <a:avLst/>
          </a:prstGeom>
          <a:noFill/>
        </p:spPr>
        <p:txBody>
          <a:bodyPr wrap="none" rtlCol="0">
            <a:spAutoFit/>
          </a:bodyPr>
          <a:lstStyle/>
          <a:p>
            <a:pPr marL="457200" indent="-457200">
              <a:buFont typeface="Arial" panose="020B0604020202020204" pitchFamily="34" charset="0"/>
              <a:buChar char="•"/>
            </a:pPr>
            <a:r>
              <a:rPr lang="en-US" sz="2800" dirty="0">
                <a:latin typeface="Segoe UI" panose="020B0502040204020203" pitchFamily="34" charset="0"/>
                <a:cs typeface="Segoe UI" panose="020B0502040204020203" pitchFamily="34" charset="0"/>
              </a:rPr>
              <a:t>Building Dynamic Where Clause</a:t>
            </a:r>
          </a:p>
        </p:txBody>
      </p:sp>
      <p:sp>
        <p:nvSpPr>
          <p:cNvPr id="8" name="TextBox 7">
            <a:extLst>
              <a:ext uri="{FF2B5EF4-FFF2-40B4-BE49-F238E27FC236}">
                <a16:creationId xmlns:a16="http://schemas.microsoft.com/office/drawing/2014/main" id="{946F8ECD-F9EF-42A4-8287-F1F93CFE19EE}"/>
              </a:ext>
            </a:extLst>
          </p:cNvPr>
          <p:cNvSpPr txBox="1"/>
          <p:nvPr/>
        </p:nvSpPr>
        <p:spPr>
          <a:xfrm>
            <a:off x="1733848" y="2096767"/>
            <a:ext cx="5737212" cy="523220"/>
          </a:xfrm>
          <a:prstGeom prst="rect">
            <a:avLst/>
          </a:prstGeom>
          <a:noFill/>
        </p:spPr>
        <p:txBody>
          <a:bodyPr wrap="none" rtlCol="0">
            <a:spAutoFit/>
          </a:bodyPr>
          <a:lstStyle/>
          <a:p>
            <a:pPr marL="457200" indent="-457200">
              <a:buFont typeface="Arial" panose="020B0604020202020204" pitchFamily="34" charset="0"/>
              <a:buChar char="•"/>
            </a:pPr>
            <a:r>
              <a:rPr lang="en-US" sz="2800" dirty="0">
                <a:highlight>
                  <a:srgbClr val="C0C0C0"/>
                </a:highlight>
                <a:latin typeface="Segoe UI" panose="020B0502040204020203" pitchFamily="34" charset="0"/>
                <a:cs typeface="Segoe UI" panose="020B0502040204020203" pitchFamily="34" charset="0"/>
              </a:rPr>
              <a:t>Building Dynamic Search Strings</a:t>
            </a:r>
          </a:p>
        </p:txBody>
      </p:sp>
    </p:spTree>
    <p:extLst>
      <p:ext uri="{BB962C8B-B14F-4D97-AF65-F5344CB8AC3E}">
        <p14:creationId xmlns:p14="http://schemas.microsoft.com/office/powerpoint/2010/main" val="291660542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EFAC697-8FA3-4F84-AB52-F05A7B34A22A}"/>
              </a:ext>
            </a:extLst>
          </p:cNvPr>
          <p:cNvSpPr txBox="1">
            <a:spLocks/>
          </p:cNvSpPr>
          <p:nvPr/>
        </p:nvSpPr>
        <p:spPr>
          <a:xfrm>
            <a:off x="0" y="363"/>
            <a:ext cx="11520488"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sz="4000" b="1" dirty="0">
                <a:effectLst>
                  <a:outerShdw blurRad="38100" dist="38100" dir="2700000" algn="tl">
                    <a:srgbClr val="000000">
                      <a:alpha val="43137"/>
                    </a:srgbClr>
                  </a:outerShdw>
                </a:effectLst>
              </a:rPr>
              <a:t>BUILDING DYNAMIC WHERE CLAUSE</a:t>
            </a:r>
          </a:p>
        </p:txBody>
      </p:sp>
      <p:cxnSp>
        <p:nvCxnSpPr>
          <p:cNvPr id="5" name="Straight Connector 4">
            <a:extLst>
              <a:ext uri="{FF2B5EF4-FFF2-40B4-BE49-F238E27FC236}">
                <a16:creationId xmlns:a16="http://schemas.microsoft.com/office/drawing/2014/main" id="{E1B18692-66B4-417E-B168-B58D957450F0}"/>
              </a:ext>
            </a:extLst>
          </p:cNvPr>
          <p:cNvCxnSpPr>
            <a:cxnSpLocks/>
          </p:cNvCxnSpPr>
          <p:nvPr/>
        </p:nvCxnSpPr>
        <p:spPr>
          <a:xfrm>
            <a:off x="0" y="720363"/>
            <a:ext cx="11520488" cy="0"/>
          </a:xfrm>
          <a:prstGeom prst="line">
            <a:avLst/>
          </a:prstGeom>
        </p:spPr>
        <p:style>
          <a:lnRef idx="2">
            <a:schemeClr val="accent1"/>
          </a:lnRef>
          <a:fillRef idx="0">
            <a:schemeClr val="accent1"/>
          </a:fillRef>
          <a:effectRef idx="1">
            <a:schemeClr val="accent1"/>
          </a:effectRef>
          <a:fontRef idx="minor">
            <a:schemeClr val="tx1"/>
          </a:fontRef>
        </p:style>
      </p:cxnSp>
      <p:pic>
        <p:nvPicPr>
          <p:cNvPr id="6" name="Picture 5">
            <a:extLst>
              <a:ext uri="{FF2B5EF4-FFF2-40B4-BE49-F238E27FC236}">
                <a16:creationId xmlns:a16="http://schemas.microsoft.com/office/drawing/2014/main" id="{4780B76F-27FC-4073-BF98-D8DCADEE4680}"/>
              </a:ext>
            </a:extLst>
          </p:cNvPr>
          <p:cNvPicPr>
            <a:picLocks noChangeAspect="1"/>
          </p:cNvPicPr>
          <p:nvPr/>
        </p:nvPicPr>
        <p:blipFill>
          <a:blip r:embed="rId2"/>
          <a:stretch>
            <a:fillRect/>
          </a:stretch>
        </p:blipFill>
        <p:spPr>
          <a:xfrm>
            <a:off x="405752" y="1140919"/>
            <a:ext cx="10734827" cy="4208467"/>
          </a:xfrm>
          <a:prstGeom prst="rect">
            <a:avLst/>
          </a:prstGeom>
        </p:spPr>
      </p:pic>
    </p:spTree>
    <p:extLst>
      <p:ext uri="{BB962C8B-B14F-4D97-AF65-F5344CB8AC3E}">
        <p14:creationId xmlns:p14="http://schemas.microsoft.com/office/powerpoint/2010/main" val="275356896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FB9DF2F-832E-4713-8E43-B89AD5C491BD}"/>
              </a:ext>
            </a:extLst>
          </p:cNvPr>
          <p:cNvSpPr txBox="1">
            <a:spLocks/>
          </p:cNvSpPr>
          <p:nvPr/>
        </p:nvSpPr>
        <p:spPr>
          <a:xfrm>
            <a:off x="0" y="363"/>
            <a:ext cx="11520488"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sz="4000" b="1" dirty="0">
                <a:effectLst>
                  <a:outerShdw blurRad="38100" dist="38100" dir="2700000" algn="tl">
                    <a:srgbClr val="000000">
                      <a:alpha val="43137"/>
                    </a:srgbClr>
                  </a:outerShdw>
                </a:effectLst>
              </a:rPr>
              <a:t>BUILDING DYNAMIC WHERE CLAUSE</a:t>
            </a:r>
          </a:p>
        </p:txBody>
      </p:sp>
      <p:cxnSp>
        <p:nvCxnSpPr>
          <p:cNvPr id="5" name="Straight Connector 4">
            <a:extLst>
              <a:ext uri="{FF2B5EF4-FFF2-40B4-BE49-F238E27FC236}">
                <a16:creationId xmlns:a16="http://schemas.microsoft.com/office/drawing/2014/main" id="{D0E9EA79-8937-45BF-B2A1-27F5262A7EBC}"/>
              </a:ext>
            </a:extLst>
          </p:cNvPr>
          <p:cNvCxnSpPr>
            <a:cxnSpLocks/>
          </p:cNvCxnSpPr>
          <p:nvPr/>
        </p:nvCxnSpPr>
        <p:spPr>
          <a:xfrm>
            <a:off x="0" y="720363"/>
            <a:ext cx="11520488"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B4AF333C-2875-485A-AC1B-33CC130B5D0B}"/>
              </a:ext>
            </a:extLst>
          </p:cNvPr>
          <p:cNvPicPr>
            <a:picLocks noChangeAspect="1"/>
          </p:cNvPicPr>
          <p:nvPr/>
        </p:nvPicPr>
        <p:blipFill>
          <a:blip r:embed="rId2"/>
          <a:stretch>
            <a:fillRect/>
          </a:stretch>
        </p:blipFill>
        <p:spPr>
          <a:xfrm>
            <a:off x="1128222" y="796955"/>
            <a:ext cx="9264043" cy="5683220"/>
          </a:xfrm>
          <a:prstGeom prst="rect">
            <a:avLst/>
          </a:prstGeom>
        </p:spPr>
      </p:pic>
      <p:pic>
        <p:nvPicPr>
          <p:cNvPr id="8" name="Picture 7" descr="A close up of a womans face&#10;&#10;Description generated with high confidence">
            <a:extLst>
              <a:ext uri="{FF2B5EF4-FFF2-40B4-BE49-F238E27FC236}">
                <a16:creationId xmlns:a16="http://schemas.microsoft.com/office/drawing/2014/main" id="{C875BB92-5BB1-4529-B2D8-6A587D0CD2AE}"/>
              </a:ext>
            </a:extLst>
          </p:cNvPr>
          <p:cNvPicPr>
            <a:picLocks noChangeAspect="1"/>
          </p:cNvPicPr>
          <p:nvPr/>
        </p:nvPicPr>
        <p:blipFill>
          <a:blip r:embed="rId3"/>
          <a:stretch>
            <a:fillRect/>
          </a:stretch>
        </p:blipFill>
        <p:spPr>
          <a:xfrm>
            <a:off x="9142238" y="4340587"/>
            <a:ext cx="1428750" cy="1419225"/>
          </a:xfrm>
          <a:prstGeom prst="rect">
            <a:avLst/>
          </a:prstGeom>
        </p:spPr>
      </p:pic>
    </p:spTree>
    <p:extLst>
      <p:ext uri="{BB962C8B-B14F-4D97-AF65-F5344CB8AC3E}">
        <p14:creationId xmlns:p14="http://schemas.microsoft.com/office/powerpoint/2010/main" val="19887784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363"/>
            <a:ext cx="11520488" cy="720000"/>
          </a:xfrm>
          <a:effectLst>
            <a:outerShdw blurRad="50800" dist="38100" dir="2700000" algn="tl" rotWithShape="0">
              <a:prstClr val="black">
                <a:alpha val="40000"/>
              </a:prstClr>
            </a:outerShdw>
          </a:effectLst>
        </p:spPr>
        <p:txBody>
          <a:bodyPr/>
          <a:lstStyle/>
          <a:p>
            <a:r>
              <a:rPr lang="en-US" b="1" dirty="0">
                <a:effectLst>
                  <a:outerShdw blurRad="38100" dist="38100" dir="2700000" algn="tl">
                    <a:srgbClr val="000000">
                      <a:alpha val="43137"/>
                    </a:srgbClr>
                  </a:outerShdw>
                </a:effectLst>
              </a:rPr>
              <a:t>PROS/CONS OF DYNAMIC SQL</a:t>
            </a:r>
          </a:p>
        </p:txBody>
      </p:sp>
      <p:sp>
        <p:nvSpPr>
          <p:cNvPr id="5" name="Content Placeholder 4"/>
          <p:cNvSpPr>
            <a:spLocks noGrp="1"/>
          </p:cNvSpPr>
          <p:nvPr>
            <p:ph sz="half" idx="1"/>
          </p:nvPr>
        </p:nvSpPr>
        <p:spPr>
          <a:xfrm>
            <a:off x="363312" y="731476"/>
            <a:ext cx="5397726" cy="4679950"/>
          </a:xfrm>
          <a:effectLst/>
        </p:spPr>
        <p:txBody>
          <a:bodyPr/>
          <a:lstStyle/>
          <a:p>
            <a:r>
              <a:rPr lang="en-US" dirty="0"/>
              <a:t>PROS</a:t>
            </a:r>
          </a:p>
          <a:p>
            <a:pPr marL="457200" indent="-457200">
              <a:buFont typeface="Arial" panose="020B0604020202020204" pitchFamily="34" charset="0"/>
              <a:buChar char="•"/>
            </a:pPr>
            <a:r>
              <a:rPr lang="en-US" sz="2000" dirty="0"/>
              <a:t>Reuse code for different tables or other objects</a:t>
            </a:r>
          </a:p>
          <a:p>
            <a:pPr marL="457200" indent="-457200">
              <a:buFont typeface="Arial" panose="020B0604020202020204" pitchFamily="34" charset="0"/>
              <a:buChar char="•"/>
            </a:pPr>
            <a:r>
              <a:rPr lang="en-US" sz="2000" dirty="0"/>
              <a:t>Dynamically build tables</a:t>
            </a:r>
          </a:p>
          <a:p>
            <a:pPr marL="457200" indent="-457200">
              <a:buFont typeface="Arial" panose="020B0604020202020204" pitchFamily="34" charset="0"/>
              <a:buChar char="•"/>
            </a:pPr>
            <a:r>
              <a:rPr lang="en-US" sz="2000" dirty="0"/>
              <a:t>Use variable names in statements that require constants</a:t>
            </a:r>
          </a:p>
          <a:p>
            <a:pPr marL="457200" indent="-457200">
              <a:buFont typeface="Arial" panose="020B0604020202020204" pitchFamily="34" charset="0"/>
              <a:buChar char="•"/>
            </a:pPr>
            <a:r>
              <a:rPr lang="en-US" sz="2000" dirty="0"/>
              <a:t>Allow parameterized filtering with the IN clause</a:t>
            </a:r>
          </a:p>
          <a:p>
            <a:pPr marL="457200" indent="-457200">
              <a:buFont typeface="Arial" panose="020B0604020202020204" pitchFamily="34" charset="0"/>
              <a:buChar char="•"/>
            </a:pPr>
            <a:r>
              <a:rPr lang="en-US" sz="2000" dirty="0"/>
              <a:t>Avoid statements that would be hard to code because of the high number of possibilities</a:t>
            </a:r>
          </a:p>
          <a:p>
            <a:pPr marL="457200" indent="-457200">
              <a:buFont typeface="Arial" panose="020B0604020202020204" pitchFamily="34" charset="0"/>
              <a:buChar char="•"/>
            </a:pPr>
            <a:r>
              <a:rPr lang="en-US" sz="2000" dirty="0"/>
              <a:t>Sorting by any column from a table with conditional statements</a:t>
            </a:r>
          </a:p>
        </p:txBody>
      </p:sp>
      <p:sp>
        <p:nvSpPr>
          <p:cNvPr id="6" name="Content Placeholder 5"/>
          <p:cNvSpPr>
            <a:spLocks noGrp="1"/>
          </p:cNvSpPr>
          <p:nvPr>
            <p:ph sz="half" idx="2"/>
          </p:nvPr>
        </p:nvSpPr>
        <p:spPr>
          <a:xfrm>
            <a:off x="5758089" y="720363"/>
            <a:ext cx="5399087" cy="4679950"/>
          </a:xfrm>
        </p:spPr>
        <p:txBody>
          <a:bodyPr/>
          <a:lstStyle/>
          <a:p>
            <a:r>
              <a:rPr lang="en-US" dirty="0"/>
              <a:t>CONS</a:t>
            </a:r>
          </a:p>
          <a:p>
            <a:pPr marL="342900" indent="-342900">
              <a:buFont typeface="Arial" panose="020B0604020202020204" pitchFamily="34" charset="0"/>
              <a:buChar char="•"/>
            </a:pPr>
            <a:r>
              <a:rPr lang="en-US" sz="2000" dirty="0"/>
              <a:t>Temp tables from the main statement cannot be accessed in the outer statements unless they are global</a:t>
            </a:r>
          </a:p>
          <a:p>
            <a:pPr marL="342900" indent="-342900">
              <a:buFont typeface="Arial" panose="020B0604020202020204" pitchFamily="34" charset="0"/>
              <a:buChar char="•"/>
            </a:pPr>
            <a:r>
              <a:rPr lang="en-US" sz="2000" dirty="0"/>
              <a:t>Performance loss; The execution plan for a dynamic query cannot be cached</a:t>
            </a:r>
          </a:p>
          <a:p>
            <a:pPr marL="342900" indent="-342900">
              <a:buFont typeface="Arial" panose="020B0604020202020204" pitchFamily="34" charset="0"/>
              <a:buChar char="•"/>
            </a:pPr>
            <a:r>
              <a:rPr lang="en-US" sz="2000" dirty="0"/>
              <a:t>Error management becomes unreliable. There really isn’t an easy way to validate the dynamic code</a:t>
            </a:r>
          </a:p>
          <a:p>
            <a:pPr marL="342900" indent="-342900">
              <a:buFont typeface="Arial" panose="020B0604020202020204" pitchFamily="34" charset="0"/>
              <a:buChar char="•"/>
            </a:pPr>
            <a:r>
              <a:rPr lang="en-US" sz="2000" dirty="0"/>
              <a:t>Maintenance is difficult because the schema is hard coded in the dynamic sql</a:t>
            </a:r>
          </a:p>
          <a:p>
            <a:pPr marL="342900" indent="-342900">
              <a:buFont typeface="Arial" panose="020B0604020202020204" pitchFamily="34" charset="0"/>
              <a:buChar char="•"/>
            </a:pPr>
            <a:r>
              <a:rPr lang="en-US" sz="2000" dirty="0"/>
              <a:t>SQL Injection Attacks are possible if not safeguarded against</a:t>
            </a:r>
          </a:p>
          <a:p>
            <a:pPr marL="342900" indent="-342900">
              <a:buFont typeface="Arial" panose="020B0604020202020204" pitchFamily="34" charset="0"/>
              <a:buChar char="•"/>
            </a:pPr>
            <a:endParaRPr lang="en-US" sz="2000" dirty="0"/>
          </a:p>
        </p:txBody>
      </p:sp>
      <p:cxnSp>
        <p:nvCxnSpPr>
          <p:cNvPr id="3" name="Straight Connector 2">
            <a:extLst>
              <a:ext uri="{FF2B5EF4-FFF2-40B4-BE49-F238E27FC236}">
                <a16:creationId xmlns:a16="http://schemas.microsoft.com/office/drawing/2014/main" id="{36C3337E-9742-4417-8F09-791B9B27DA07}"/>
              </a:ext>
            </a:extLst>
          </p:cNvPr>
          <p:cNvCxnSpPr/>
          <p:nvPr/>
        </p:nvCxnSpPr>
        <p:spPr>
          <a:xfrm>
            <a:off x="363312" y="1171575"/>
            <a:ext cx="5227863"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7" name="Straight Connector 6">
            <a:extLst>
              <a:ext uri="{FF2B5EF4-FFF2-40B4-BE49-F238E27FC236}">
                <a16:creationId xmlns:a16="http://schemas.microsoft.com/office/drawing/2014/main" id="{929AB2FD-D6A4-4233-94D0-2F5B952E92E6}"/>
              </a:ext>
            </a:extLst>
          </p:cNvPr>
          <p:cNvCxnSpPr/>
          <p:nvPr/>
        </p:nvCxnSpPr>
        <p:spPr>
          <a:xfrm>
            <a:off x="5953919" y="1171575"/>
            <a:ext cx="5227863"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id="{F37F5A4B-31F6-46AA-A188-875EB04522D1}"/>
              </a:ext>
            </a:extLst>
          </p:cNvPr>
          <p:cNvCxnSpPr>
            <a:cxnSpLocks/>
          </p:cNvCxnSpPr>
          <p:nvPr/>
        </p:nvCxnSpPr>
        <p:spPr>
          <a:xfrm>
            <a:off x="0" y="720363"/>
            <a:ext cx="11520488" cy="11113"/>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8086405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D506CC3-0773-4A4B-BB7B-4D1A187DD562}"/>
              </a:ext>
            </a:extLst>
          </p:cNvPr>
          <p:cNvSpPr txBox="1">
            <a:spLocks/>
          </p:cNvSpPr>
          <p:nvPr/>
        </p:nvSpPr>
        <p:spPr>
          <a:xfrm>
            <a:off x="0" y="363"/>
            <a:ext cx="11520488"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sz="4000" b="1" dirty="0">
                <a:effectLst>
                  <a:outerShdw blurRad="38100" dist="38100" dir="2700000" algn="tl">
                    <a:srgbClr val="000000">
                      <a:alpha val="43137"/>
                    </a:srgbClr>
                  </a:outerShdw>
                </a:effectLst>
              </a:rPr>
              <a:t>USING DYNAMIC SQL IN YOUR WORLD</a:t>
            </a:r>
          </a:p>
        </p:txBody>
      </p:sp>
      <p:sp>
        <p:nvSpPr>
          <p:cNvPr id="5" name="TextBox 4">
            <a:extLst>
              <a:ext uri="{FF2B5EF4-FFF2-40B4-BE49-F238E27FC236}">
                <a16:creationId xmlns:a16="http://schemas.microsoft.com/office/drawing/2014/main" id="{2FFD0462-34D0-458B-87A5-253C250F650B}"/>
              </a:ext>
            </a:extLst>
          </p:cNvPr>
          <p:cNvSpPr txBox="1"/>
          <p:nvPr/>
        </p:nvSpPr>
        <p:spPr>
          <a:xfrm>
            <a:off x="307400" y="1073791"/>
            <a:ext cx="10905688" cy="954107"/>
          </a:xfrm>
          <a:prstGeom prst="rect">
            <a:avLst/>
          </a:prstGeom>
          <a:noFill/>
        </p:spPr>
        <p:txBody>
          <a:bodyPr wrap="square" rtlCol="0">
            <a:spAutoFit/>
          </a:bodyPr>
          <a:lstStyle/>
          <a:p>
            <a:pPr marL="457200" indent="-457200">
              <a:buFont typeface="Arial" panose="020B0604020202020204" pitchFamily="34" charset="0"/>
              <a:buChar char="•"/>
            </a:pPr>
            <a:r>
              <a:rPr lang="en-US" sz="2800" dirty="0">
                <a:latin typeface="Segoe UI" panose="020B0502040204020203" pitchFamily="34" charset="0"/>
                <a:cs typeface="Segoe UI" panose="020B0502040204020203" pitchFamily="34" charset="0"/>
              </a:rPr>
              <a:t>There are many areas that you can use Dynamic SQL in your everyday career.</a:t>
            </a:r>
          </a:p>
        </p:txBody>
      </p:sp>
      <p:cxnSp>
        <p:nvCxnSpPr>
          <p:cNvPr id="6" name="Straight Connector 5">
            <a:extLst>
              <a:ext uri="{FF2B5EF4-FFF2-40B4-BE49-F238E27FC236}">
                <a16:creationId xmlns:a16="http://schemas.microsoft.com/office/drawing/2014/main" id="{9BE02667-39CD-4737-BC45-788DD2536117}"/>
              </a:ext>
            </a:extLst>
          </p:cNvPr>
          <p:cNvCxnSpPr>
            <a:cxnSpLocks/>
          </p:cNvCxnSpPr>
          <p:nvPr/>
        </p:nvCxnSpPr>
        <p:spPr>
          <a:xfrm>
            <a:off x="0" y="720363"/>
            <a:ext cx="11520488" cy="0"/>
          </a:xfrm>
          <a:prstGeom prst="line">
            <a:avLst/>
          </a:prstGeom>
        </p:spPr>
        <p:style>
          <a:lnRef idx="2">
            <a:schemeClr val="accent1"/>
          </a:lnRef>
          <a:fillRef idx="0">
            <a:schemeClr val="accent1"/>
          </a:fillRef>
          <a:effectRef idx="1">
            <a:schemeClr val="accent1"/>
          </a:effectRef>
          <a:fontRef idx="minor">
            <a:schemeClr val="tx1"/>
          </a:fontRef>
        </p:style>
      </p:cxnSp>
      <p:sp>
        <p:nvSpPr>
          <p:cNvPr id="7" name="TextBox 6">
            <a:extLst>
              <a:ext uri="{FF2B5EF4-FFF2-40B4-BE49-F238E27FC236}">
                <a16:creationId xmlns:a16="http://schemas.microsoft.com/office/drawing/2014/main" id="{355DF5AF-F020-410A-B6DC-490F93376038}"/>
              </a:ext>
            </a:extLst>
          </p:cNvPr>
          <p:cNvSpPr txBox="1"/>
          <p:nvPr/>
        </p:nvSpPr>
        <p:spPr>
          <a:xfrm>
            <a:off x="1733848" y="2619987"/>
            <a:ext cx="5676619" cy="523220"/>
          </a:xfrm>
          <a:prstGeom prst="rect">
            <a:avLst/>
          </a:prstGeom>
          <a:noFill/>
        </p:spPr>
        <p:txBody>
          <a:bodyPr wrap="none" rtlCol="0">
            <a:spAutoFit/>
          </a:bodyPr>
          <a:lstStyle/>
          <a:p>
            <a:pPr marL="457200" indent="-457200">
              <a:buFont typeface="Arial" panose="020B0604020202020204" pitchFamily="34" charset="0"/>
              <a:buChar char="•"/>
            </a:pPr>
            <a:r>
              <a:rPr lang="en-US" sz="2800" dirty="0">
                <a:highlight>
                  <a:srgbClr val="C0C0C0"/>
                </a:highlight>
                <a:latin typeface="Segoe UI" panose="020B0502040204020203" pitchFamily="34" charset="0"/>
                <a:cs typeface="Segoe UI" panose="020B0502040204020203" pitchFamily="34" charset="0"/>
              </a:rPr>
              <a:t>Building Dynamic Where Clause</a:t>
            </a:r>
          </a:p>
        </p:txBody>
      </p:sp>
      <p:sp>
        <p:nvSpPr>
          <p:cNvPr id="8" name="TextBox 7">
            <a:extLst>
              <a:ext uri="{FF2B5EF4-FFF2-40B4-BE49-F238E27FC236}">
                <a16:creationId xmlns:a16="http://schemas.microsoft.com/office/drawing/2014/main" id="{946F8ECD-F9EF-42A4-8287-F1F93CFE19EE}"/>
              </a:ext>
            </a:extLst>
          </p:cNvPr>
          <p:cNvSpPr txBox="1"/>
          <p:nvPr/>
        </p:nvSpPr>
        <p:spPr>
          <a:xfrm>
            <a:off x="1733848" y="2096767"/>
            <a:ext cx="5737212" cy="523220"/>
          </a:xfrm>
          <a:prstGeom prst="rect">
            <a:avLst/>
          </a:prstGeom>
          <a:noFill/>
        </p:spPr>
        <p:txBody>
          <a:bodyPr wrap="none" rtlCol="0">
            <a:spAutoFit/>
          </a:bodyPr>
          <a:lstStyle/>
          <a:p>
            <a:pPr marL="457200" indent="-457200">
              <a:buFont typeface="Arial" panose="020B0604020202020204" pitchFamily="34" charset="0"/>
              <a:buChar char="•"/>
            </a:pPr>
            <a:r>
              <a:rPr lang="en-US" sz="2800" dirty="0">
                <a:highlight>
                  <a:srgbClr val="C0C0C0"/>
                </a:highlight>
                <a:latin typeface="Segoe UI" panose="020B0502040204020203" pitchFamily="34" charset="0"/>
                <a:cs typeface="Segoe UI" panose="020B0502040204020203" pitchFamily="34" charset="0"/>
              </a:rPr>
              <a:t>Building Dynamic Search Strings</a:t>
            </a:r>
          </a:p>
        </p:txBody>
      </p:sp>
      <p:sp>
        <p:nvSpPr>
          <p:cNvPr id="9" name="TextBox 8">
            <a:extLst>
              <a:ext uri="{FF2B5EF4-FFF2-40B4-BE49-F238E27FC236}">
                <a16:creationId xmlns:a16="http://schemas.microsoft.com/office/drawing/2014/main" id="{352D2D02-12F7-43EE-8414-7B97F628E848}"/>
              </a:ext>
            </a:extLst>
          </p:cNvPr>
          <p:cNvSpPr txBox="1"/>
          <p:nvPr/>
        </p:nvSpPr>
        <p:spPr>
          <a:xfrm>
            <a:off x="1733848" y="3137760"/>
            <a:ext cx="7080913" cy="523220"/>
          </a:xfrm>
          <a:prstGeom prst="rect">
            <a:avLst/>
          </a:prstGeom>
          <a:noFill/>
        </p:spPr>
        <p:txBody>
          <a:bodyPr wrap="none" rtlCol="0">
            <a:spAutoFit/>
          </a:bodyPr>
          <a:lstStyle/>
          <a:p>
            <a:pPr marL="457200" indent="-457200">
              <a:buFont typeface="Arial" panose="020B0604020202020204" pitchFamily="34" charset="0"/>
              <a:buChar char="•"/>
            </a:pPr>
            <a:r>
              <a:rPr lang="en-US" sz="2800" dirty="0">
                <a:latin typeface="Segoe UI" panose="020B0502040204020203" pitchFamily="34" charset="0"/>
                <a:cs typeface="Segoe UI" panose="020B0502040204020203" pitchFamily="34" charset="0"/>
              </a:rPr>
              <a:t>Running Cross Database Scripts &amp; Loops</a:t>
            </a:r>
          </a:p>
        </p:txBody>
      </p:sp>
    </p:spTree>
    <p:extLst>
      <p:ext uri="{BB962C8B-B14F-4D97-AF65-F5344CB8AC3E}">
        <p14:creationId xmlns:p14="http://schemas.microsoft.com/office/powerpoint/2010/main" val="156069551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F128C22-3B30-4C67-9134-D4EF40030129}"/>
              </a:ext>
            </a:extLst>
          </p:cNvPr>
          <p:cNvSpPr txBox="1">
            <a:spLocks/>
          </p:cNvSpPr>
          <p:nvPr/>
        </p:nvSpPr>
        <p:spPr>
          <a:xfrm>
            <a:off x="0" y="363"/>
            <a:ext cx="11520488"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sz="4000" b="1" dirty="0">
                <a:effectLst>
                  <a:outerShdw blurRad="38100" dist="38100" dir="2700000" algn="tl">
                    <a:srgbClr val="000000">
                      <a:alpha val="43137"/>
                    </a:srgbClr>
                  </a:outerShdw>
                </a:effectLst>
              </a:rPr>
              <a:t>RUNNING CROSS DATABASE SCRIPTS</a:t>
            </a:r>
          </a:p>
        </p:txBody>
      </p:sp>
      <p:cxnSp>
        <p:nvCxnSpPr>
          <p:cNvPr id="5" name="Straight Connector 4">
            <a:extLst>
              <a:ext uri="{FF2B5EF4-FFF2-40B4-BE49-F238E27FC236}">
                <a16:creationId xmlns:a16="http://schemas.microsoft.com/office/drawing/2014/main" id="{90271669-4E16-4A85-BA1D-DC84C2140ECA}"/>
              </a:ext>
            </a:extLst>
          </p:cNvPr>
          <p:cNvCxnSpPr>
            <a:cxnSpLocks/>
          </p:cNvCxnSpPr>
          <p:nvPr/>
        </p:nvCxnSpPr>
        <p:spPr>
          <a:xfrm>
            <a:off x="0" y="720363"/>
            <a:ext cx="11520488" cy="0"/>
          </a:xfrm>
          <a:prstGeom prst="line">
            <a:avLst/>
          </a:prstGeom>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2932DFB9-5DD7-4EF8-80CA-4E9BF1711BE7}"/>
              </a:ext>
            </a:extLst>
          </p:cNvPr>
          <p:cNvSpPr txBox="1"/>
          <p:nvPr/>
        </p:nvSpPr>
        <p:spPr>
          <a:xfrm>
            <a:off x="448113" y="822120"/>
            <a:ext cx="11053194" cy="461665"/>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Segoe UI" panose="020B0502040204020203" pitchFamily="34" charset="0"/>
                <a:cs typeface="Segoe UI" panose="020B0502040204020203" pitchFamily="34" charset="0"/>
              </a:rPr>
              <a:t>On occasion you might be tasked with creating several databases at once</a:t>
            </a:r>
          </a:p>
        </p:txBody>
      </p:sp>
      <p:sp>
        <p:nvSpPr>
          <p:cNvPr id="7" name="TextBox 6">
            <a:extLst>
              <a:ext uri="{FF2B5EF4-FFF2-40B4-BE49-F238E27FC236}">
                <a16:creationId xmlns:a16="http://schemas.microsoft.com/office/drawing/2014/main" id="{43B7B4B0-97CE-49BD-B10A-2916FB7EF148}"/>
              </a:ext>
            </a:extLst>
          </p:cNvPr>
          <p:cNvSpPr txBox="1"/>
          <p:nvPr/>
        </p:nvSpPr>
        <p:spPr>
          <a:xfrm>
            <a:off x="448113" y="1321399"/>
            <a:ext cx="11053194" cy="461665"/>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Segoe UI" panose="020B0502040204020203" pitchFamily="34" charset="0"/>
                <a:cs typeface="Segoe UI" panose="020B0502040204020203" pitchFamily="34" charset="0"/>
              </a:rPr>
              <a:t>Using T-SQL you can create your database by writing out your file path, etc.</a:t>
            </a:r>
          </a:p>
        </p:txBody>
      </p:sp>
      <p:pic>
        <p:nvPicPr>
          <p:cNvPr id="8" name="Picture 7">
            <a:extLst>
              <a:ext uri="{FF2B5EF4-FFF2-40B4-BE49-F238E27FC236}">
                <a16:creationId xmlns:a16="http://schemas.microsoft.com/office/drawing/2014/main" id="{65694EEF-84D4-4B6F-88C3-E44BC9A43F0A}"/>
              </a:ext>
            </a:extLst>
          </p:cNvPr>
          <p:cNvPicPr>
            <a:picLocks noChangeAspect="1"/>
          </p:cNvPicPr>
          <p:nvPr/>
        </p:nvPicPr>
        <p:blipFill>
          <a:blip r:embed="rId2"/>
          <a:stretch>
            <a:fillRect/>
          </a:stretch>
        </p:blipFill>
        <p:spPr>
          <a:xfrm>
            <a:off x="448113" y="1967131"/>
            <a:ext cx="11072376" cy="1162050"/>
          </a:xfrm>
          <a:prstGeom prst="rect">
            <a:avLst/>
          </a:prstGeom>
        </p:spPr>
      </p:pic>
      <p:sp>
        <p:nvSpPr>
          <p:cNvPr id="9" name="TextBox 8">
            <a:extLst>
              <a:ext uri="{FF2B5EF4-FFF2-40B4-BE49-F238E27FC236}">
                <a16:creationId xmlns:a16="http://schemas.microsoft.com/office/drawing/2014/main" id="{7ABE9EE1-7479-4F0C-BE94-C8096C020ABE}"/>
              </a:ext>
            </a:extLst>
          </p:cNvPr>
          <p:cNvSpPr txBox="1"/>
          <p:nvPr/>
        </p:nvSpPr>
        <p:spPr>
          <a:xfrm>
            <a:off x="448113" y="3340071"/>
            <a:ext cx="11053194" cy="830997"/>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Segoe UI" panose="020B0502040204020203" pitchFamily="34" charset="0"/>
                <a:cs typeface="Segoe UI" panose="020B0502040204020203" pitchFamily="34" charset="0"/>
              </a:rPr>
              <a:t>Using Dynamic SQL you can loop through the names of the databases you want to create to make them automatically.</a:t>
            </a:r>
          </a:p>
        </p:txBody>
      </p:sp>
      <p:sp>
        <p:nvSpPr>
          <p:cNvPr id="10" name="TextBox 9">
            <a:extLst>
              <a:ext uri="{FF2B5EF4-FFF2-40B4-BE49-F238E27FC236}">
                <a16:creationId xmlns:a16="http://schemas.microsoft.com/office/drawing/2014/main" id="{1EFBECDE-5D11-424A-BDB5-5F641ED23D25}"/>
              </a:ext>
            </a:extLst>
          </p:cNvPr>
          <p:cNvSpPr txBox="1"/>
          <p:nvPr/>
        </p:nvSpPr>
        <p:spPr>
          <a:xfrm>
            <a:off x="448113" y="4193805"/>
            <a:ext cx="11053194" cy="1569660"/>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Segoe UI" panose="020B0502040204020203" pitchFamily="34" charset="0"/>
                <a:cs typeface="Segoe UI" panose="020B0502040204020203" pitchFamily="34" charset="0"/>
              </a:rPr>
              <a:t>NOTE: If the data file name is not specified, SQL Server will use the </a:t>
            </a:r>
            <a:r>
              <a:rPr lang="en-US" sz="2400" dirty="0" err="1">
                <a:latin typeface="Segoe UI" panose="020B0502040204020203" pitchFamily="34" charset="0"/>
                <a:cs typeface="Segoe UI" panose="020B0502040204020203" pitchFamily="34" charset="0"/>
              </a:rPr>
              <a:t>Database_Name</a:t>
            </a:r>
            <a:r>
              <a:rPr lang="en-US" sz="2400" dirty="0">
                <a:latin typeface="Segoe UI" panose="020B0502040204020203" pitchFamily="34" charset="0"/>
                <a:cs typeface="Segoe UI" panose="020B0502040204020203" pitchFamily="34" charset="0"/>
              </a:rPr>
              <a:t> as both the logical file name and the OS file name.  The default path is taken from the registry and can be changed by using the Server Properties in Management Studio</a:t>
            </a:r>
          </a:p>
        </p:txBody>
      </p:sp>
    </p:spTree>
    <p:extLst>
      <p:ext uri="{BB962C8B-B14F-4D97-AF65-F5344CB8AC3E}">
        <p14:creationId xmlns:p14="http://schemas.microsoft.com/office/powerpoint/2010/main" val="86194827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E1550DD-0C74-4C39-8896-F33829B4BEE9}"/>
              </a:ext>
            </a:extLst>
          </p:cNvPr>
          <p:cNvSpPr txBox="1">
            <a:spLocks/>
          </p:cNvSpPr>
          <p:nvPr/>
        </p:nvSpPr>
        <p:spPr>
          <a:xfrm>
            <a:off x="0" y="363"/>
            <a:ext cx="11520488"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sz="4000" b="1" dirty="0">
                <a:effectLst>
                  <a:outerShdw blurRad="38100" dist="38100" dir="2700000" algn="tl">
                    <a:srgbClr val="000000">
                      <a:alpha val="43137"/>
                    </a:srgbClr>
                  </a:outerShdw>
                </a:effectLst>
              </a:rPr>
              <a:t>CREATING MULTIPLE DB </a:t>
            </a:r>
          </a:p>
        </p:txBody>
      </p:sp>
      <p:cxnSp>
        <p:nvCxnSpPr>
          <p:cNvPr id="5" name="Straight Connector 4">
            <a:extLst>
              <a:ext uri="{FF2B5EF4-FFF2-40B4-BE49-F238E27FC236}">
                <a16:creationId xmlns:a16="http://schemas.microsoft.com/office/drawing/2014/main" id="{F6B8801B-E710-4C1E-82E7-B52E8D962D3A}"/>
              </a:ext>
            </a:extLst>
          </p:cNvPr>
          <p:cNvCxnSpPr>
            <a:cxnSpLocks/>
          </p:cNvCxnSpPr>
          <p:nvPr/>
        </p:nvCxnSpPr>
        <p:spPr>
          <a:xfrm>
            <a:off x="0" y="720363"/>
            <a:ext cx="11520488" cy="0"/>
          </a:xfrm>
          <a:prstGeom prst="line">
            <a:avLst/>
          </a:prstGeom>
        </p:spPr>
        <p:style>
          <a:lnRef idx="2">
            <a:schemeClr val="accent1"/>
          </a:lnRef>
          <a:fillRef idx="0">
            <a:schemeClr val="accent1"/>
          </a:fillRef>
          <a:effectRef idx="1">
            <a:schemeClr val="accent1"/>
          </a:effectRef>
          <a:fontRef idx="minor">
            <a:schemeClr val="tx1"/>
          </a:fontRef>
        </p:style>
      </p:cxnSp>
      <p:pic>
        <p:nvPicPr>
          <p:cNvPr id="6" name="Picture 5">
            <a:extLst>
              <a:ext uri="{FF2B5EF4-FFF2-40B4-BE49-F238E27FC236}">
                <a16:creationId xmlns:a16="http://schemas.microsoft.com/office/drawing/2014/main" id="{92728D80-BA7B-492C-A17E-EA4BF0B3F914}"/>
              </a:ext>
            </a:extLst>
          </p:cNvPr>
          <p:cNvPicPr>
            <a:picLocks noChangeAspect="1"/>
          </p:cNvPicPr>
          <p:nvPr/>
        </p:nvPicPr>
        <p:blipFill>
          <a:blip r:embed="rId2"/>
          <a:stretch>
            <a:fillRect/>
          </a:stretch>
        </p:blipFill>
        <p:spPr>
          <a:xfrm>
            <a:off x="719768" y="772633"/>
            <a:ext cx="5433451" cy="5616105"/>
          </a:xfrm>
          <a:prstGeom prst="rect">
            <a:avLst/>
          </a:prstGeom>
        </p:spPr>
      </p:pic>
      <p:sp>
        <p:nvSpPr>
          <p:cNvPr id="7" name="TextBox 6">
            <a:extLst>
              <a:ext uri="{FF2B5EF4-FFF2-40B4-BE49-F238E27FC236}">
                <a16:creationId xmlns:a16="http://schemas.microsoft.com/office/drawing/2014/main" id="{7E368CBC-0E41-465C-990B-CF2720FA3056}"/>
              </a:ext>
            </a:extLst>
          </p:cNvPr>
          <p:cNvSpPr txBox="1"/>
          <p:nvPr/>
        </p:nvSpPr>
        <p:spPr>
          <a:xfrm>
            <a:off x="5760244" y="1023457"/>
            <a:ext cx="5597861" cy="1938992"/>
          </a:xfrm>
          <a:prstGeom prst="rect">
            <a:avLst/>
          </a:prstGeom>
          <a:noFill/>
        </p:spPr>
        <p:txBody>
          <a:bodyPr wrap="square" rtlCol="0">
            <a:spAutoFit/>
          </a:bodyPr>
          <a:lstStyle/>
          <a:p>
            <a:pPr marL="285750" indent="-285750">
              <a:buFont typeface="Arial" panose="020B0604020202020204" pitchFamily="34" charset="0"/>
              <a:buChar char="•"/>
            </a:pPr>
            <a:r>
              <a:rPr lang="en-US" sz="2400" dirty="0">
                <a:latin typeface="Segoe UI" panose="020B0502040204020203" pitchFamily="34" charset="0"/>
                <a:cs typeface="Segoe UI" panose="020B0502040204020203" pitchFamily="34" charset="0"/>
              </a:rPr>
              <a:t>Declare a table to hold your DB Name</a:t>
            </a:r>
          </a:p>
          <a:p>
            <a:pPr marL="285750" indent="-285750">
              <a:buFont typeface="Arial" panose="020B0604020202020204" pitchFamily="34" charset="0"/>
              <a:buChar char="•"/>
            </a:pPr>
            <a:endParaRPr lang="en-US" sz="2400" dirty="0">
              <a:latin typeface="Segoe UI" panose="020B0502040204020203" pitchFamily="34" charset="0"/>
              <a:cs typeface="Segoe UI" panose="020B0502040204020203" pitchFamily="34" charset="0"/>
            </a:endParaRPr>
          </a:p>
          <a:p>
            <a:pPr marL="285750" indent="-285750">
              <a:buFont typeface="Arial" panose="020B0604020202020204" pitchFamily="34" charset="0"/>
              <a:buChar char="•"/>
            </a:pPr>
            <a:r>
              <a:rPr lang="en-US" sz="2400" dirty="0">
                <a:latin typeface="Segoe UI" panose="020B0502040204020203" pitchFamily="34" charset="0"/>
                <a:cs typeface="Segoe UI" panose="020B0502040204020203" pitchFamily="34" charset="0"/>
              </a:rPr>
              <a:t>Create the parameters</a:t>
            </a:r>
          </a:p>
          <a:p>
            <a:pPr marL="285750" indent="-285750">
              <a:buFont typeface="Arial" panose="020B0604020202020204" pitchFamily="34" charset="0"/>
              <a:buChar char="•"/>
            </a:pPr>
            <a:endParaRPr lang="en-US" sz="2400" dirty="0">
              <a:latin typeface="Segoe UI" panose="020B0502040204020203" pitchFamily="34" charset="0"/>
              <a:cs typeface="Segoe UI" panose="020B0502040204020203" pitchFamily="34" charset="0"/>
            </a:endParaRPr>
          </a:p>
          <a:p>
            <a:pPr marL="285750" indent="-285750">
              <a:buFont typeface="Arial" panose="020B0604020202020204" pitchFamily="34" charset="0"/>
              <a:buChar char="•"/>
            </a:pPr>
            <a:r>
              <a:rPr lang="en-US" sz="2400" dirty="0">
                <a:latin typeface="Segoe UI" panose="020B0502040204020203" pitchFamily="34" charset="0"/>
                <a:cs typeface="Segoe UI" panose="020B0502040204020203" pitchFamily="34" charset="0"/>
              </a:rPr>
              <a:t>Loop through the database names</a:t>
            </a:r>
          </a:p>
        </p:txBody>
      </p:sp>
      <p:pic>
        <p:nvPicPr>
          <p:cNvPr id="8" name="Picture 7" descr="A close up of a womans face&#10;&#10;Description generated with high confidence">
            <a:extLst>
              <a:ext uri="{FF2B5EF4-FFF2-40B4-BE49-F238E27FC236}">
                <a16:creationId xmlns:a16="http://schemas.microsoft.com/office/drawing/2014/main" id="{FA9048EE-9058-4687-9104-6C06C8163128}"/>
              </a:ext>
            </a:extLst>
          </p:cNvPr>
          <p:cNvPicPr>
            <a:picLocks noChangeAspect="1"/>
          </p:cNvPicPr>
          <p:nvPr/>
        </p:nvPicPr>
        <p:blipFill>
          <a:blip r:embed="rId3"/>
          <a:stretch>
            <a:fillRect/>
          </a:stretch>
        </p:blipFill>
        <p:spPr>
          <a:xfrm>
            <a:off x="8559174" y="4747105"/>
            <a:ext cx="1428750" cy="1419225"/>
          </a:xfrm>
          <a:prstGeom prst="rect">
            <a:avLst/>
          </a:prstGeom>
        </p:spPr>
      </p:pic>
    </p:spTree>
    <p:extLst>
      <p:ext uri="{BB962C8B-B14F-4D97-AF65-F5344CB8AC3E}">
        <p14:creationId xmlns:p14="http://schemas.microsoft.com/office/powerpoint/2010/main" val="148173163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BABCEA0-9927-4640-8205-A5C58D69A86F}"/>
              </a:ext>
            </a:extLst>
          </p:cNvPr>
          <p:cNvSpPr txBox="1">
            <a:spLocks/>
          </p:cNvSpPr>
          <p:nvPr/>
        </p:nvSpPr>
        <p:spPr>
          <a:xfrm>
            <a:off x="0" y="363"/>
            <a:ext cx="11520488"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sz="4000" b="1" dirty="0">
                <a:effectLst>
                  <a:outerShdw blurRad="38100" dist="38100" dir="2700000" algn="tl">
                    <a:srgbClr val="000000">
                      <a:alpha val="43137"/>
                    </a:srgbClr>
                  </a:outerShdw>
                </a:effectLst>
              </a:rPr>
              <a:t>ADDING A TABLE TO ALL DATABASES</a:t>
            </a:r>
          </a:p>
        </p:txBody>
      </p:sp>
      <p:cxnSp>
        <p:nvCxnSpPr>
          <p:cNvPr id="5" name="Straight Connector 4">
            <a:extLst>
              <a:ext uri="{FF2B5EF4-FFF2-40B4-BE49-F238E27FC236}">
                <a16:creationId xmlns:a16="http://schemas.microsoft.com/office/drawing/2014/main" id="{2AE02D8B-1092-443C-AE3A-D310FFCF2377}"/>
              </a:ext>
            </a:extLst>
          </p:cNvPr>
          <p:cNvCxnSpPr>
            <a:cxnSpLocks/>
          </p:cNvCxnSpPr>
          <p:nvPr/>
        </p:nvCxnSpPr>
        <p:spPr>
          <a:xfrm>
            <a:off x="0" y="720363"/>
            <a:ext cx="11520488" cy="0"/>
          </a:xfrm>
          <a:prstGeom prst="line">
            <a:avLst/>
          </a:prstGeom>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DAB4327E-6F61-4D2E-887C-DDCF896CDCE5}"/>
              </a:ext>
            </a:extLst>
          </p:cNvPr>
          <p:cNvSpPr txBox="1"/>
          <p:nvPr/>
        </p:nvSpPr>
        <p:spPr>
          <a:xfrm>
            <a:off x="5760243" y="830509"/>
            <a:ext cx="5526597" cy="1200329"/>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Segoe UI" panose="020B0502040204020203" pitchFamily="34" charset="0"/>
                <a:cs typeface="Segoe UI" panose="020B0502040204020203" pitchFamily="34" charset="0"/>
              </a:rPr>
              <a:t>Using the same Logic, we can create a duplicate table in all the Databases that we just created.</a:t>
            </a:r>
          </a:p>
        </p:txBody>
      </p:sp>
      <p:sp>
        <p:nvSpPr>
          <p:cNvPr id="8" name="TextBox 7">
            <a:extLst>
              <a:ext uri="{FF2B5EF4-FFF2-40B4-BE49-F238E27FC236}">
                <a16:creationId xmlns:a16="http://schemas.microsoft.com/office/drawing/2014/main" id="{5CED8FF3-460E-480E-807E-DFF3662AF790}"/>
              </a:ext>
            </a:extLst>
          </p:cNvPr>
          <p:cNvSpPr txBox="1"/>
          <p:nvPr/>
        </p:nvSpPr>
        <p:spPr>
          <a:xfrm>
            <a:off x="5760242" y="2265355"/>
            <a:ext cx="5526597" cy="1200329"/>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Segoe UI" panose="020B0502040204020203" pitchFamily="34" charset="0"/>
                <a:cs typeface="Segoe UI" panose="020B0502040204020203" pitchFamily="34" charset="0"/>
              </a:rPr>
              <a:t>Even if you need to create the table under a different schema, you can pass in the schema value also.</a:t>
            </a:r>
          </a:p>
        </p:txBody>
      </p:sp>
      <p:pic>
        <p:nvPicPr>
          <p:cNvPr id="9" name="Picture 8" descr="A close up of a womans face&#10;&#10;Description generated with high confidence">
            <a:extLst>
              <a:ext uri="{FF2B5EF4-FFF2-40B4-BE49-F238E27FC236}">
                <a16:creationId xmlns:a16="http://schemas.microsoft.com/office/drawing/2014/main" id="{BCB61B52-2E30-46B6-8B1F-C29E7906F34D}"/>
              </a:ext>
            </a:extLst>
          </p:cNvPr>
          <p:cNvPicPr>
            <a:picLocks noChangeAspect="1"/>
          </p:cNvPicPr>
          <p:nvPr/>
        </p:nvPicPr>
        <p:blipFill>
          <a:blip r:embed="rId2"/>
          <a:stretch>
            <a:fillRect/>
          </a:stretch>
        </p:blipFill>
        <p:spPr>
          <a:xfrm>
            <a:off x="8408172" y="4612881"/>
            <a:ext cx="1428750" cy="1419225"/>
          </a:xfrm>
          <a:prstGeom prst="rect">
            <a:avLst/>
          </a:prstGeom>
        </p:spPr>
      </p:pic>
      <p:pic>
        <p:nvPicPr>
          <p:cNvPr id="10" name="Picture 9">
            <a:extLst>
              <a:ext uri="{FF2B5EF4-FFF2-40B4-BE49-F238E27FC236}">
                <a16:creationId xmlns:a16="http://schemas.microsoft.com/office/drawing/2014/main" id="{B7BA5285-6127-490F-9331-C87259582FAE}"/>
              </a:ext>
            </a:extLst>
          </p:cNvPr>
          <p:cNvPicPr>
            <a:picLocks noChangeAspect="1"/>
          </p:cNvPicPr>
          <p:nvPr/>
        </p:nvPicPr>
        <p:blipFill>
          <a:blip r:embed="rId3"/>
          <a:stretch>
            <a:fillRect/>
          </a:stretch>
        </p:blipFill>
        <p:spPr>
          <a:xfrm>
            <a:off x="233648" y="1084434"/>
            <a:ext cx="5391150" cy="3907016"/>
          </a:xfrm>
          <a:prstGeom prst="rect">
            <a:avLst/>
          </a:prstGeom>
        </p:spPr>
      </p:pic>
    </p:spTree>
    <p:extLst>
      <p:ext uri="{BB962C8B-B14F-4D97-AF65-F5344CB8AC3E}">
        <p14:creationId xmlns:p14="http://schemas.microsoft.com/office/powerpoint/2010/main" val="424069428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6CE9586-0B00-4A98-B097-13A7CED2FE48}"/>
              </a:ext>
            </a:extLst>
          </p:cNvPr>
          <p:cNvSpPr txBox="1">
            <a:spLocks/>
          </p:cNvSpPr>
          <p:nvPr/>
        </p:nvSpPr>
        <p:spPr>
          <a:xfrm>
            <a:off x="0" y="363"/>
            <a:ext cx="11520488"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sz="4000" b="1" dirty="0">
                <a:effectLst>
                  <a:outerShdw blurRad="38100" dist="38100" dir="2700000" algn="tl">
                    <a:srgbClr val="000000">
                      <a:alpha val="43137"/>
                    </a:srgbClr>
                  </a:outerShdw>
                </a:effectLst>
              </a:rPr>
              <a:t>ADDING A COLUMN TO A TABLE</a:t>
            </a:r>
          </a:p>
        </p:txBody>
      </p:sp>
      <p:cxnSp>
        <p:nvCxnSpPr>
          <p:cNvPr id="5" name="Straight Connector 4">
            <a:extLst>
              <a:ext uri="{FF2B5EF4-FFF2-40B4-BE49-F238E27FC236}">
                <a16:creationId xmlns:a16="http://schemas.microsoft.com/office/drawing/2014/main" id="{DDA29604-29E8-4677-BA8B-20332BEA9F4C}"/>
              </a:ext>
            </a:extLst>
          </p:cNvPr>
          <p:cNvCxnSpPr>
            <a:cxnSpLocks/>
          </p:cNvCxnSpPr>
          <p:nvPr/>
        </p:nvCxnSpPr>
        <p:spPr>
          <a:xfrm>
            <a:off x="0" y="720363"/>
            <a:ext cx="11520488" cy="0"/>
          </a:xfrm>
          <a:prstGeom prst="line">
            <a:avLst/>
          </a:prstGeom>
        </p:spPr>
        <p:style>
          <a:lnRef idx="2">
            <a:schemeClr val="accent1"/>
          </a:lnRef>
          <a:fillRef idx="0">
            <a:schemeClr val="accent1"/>
          </a:fillRef>
          <a:effectRef idx="1">
            <a:schemeClr val="accent1"/>
          </a:effectRef>
          <a:fontRef idx="minor">
            <a:schemeClr val="tx1"/>
          </a:fontRef>
        </p:style>
      </p:cxnSp>
      <p:pic>
        <p:nvPicPr>
          <p:cNvPr id="6" name="Picture 5">
            <a:extLst>
              <a:ext uri="{FF2B5EF4-FFF2-40B4-BE49-F238E27FC236}">
                <a16:creationId xmlns:a16="http://schemas.microsoft.com/office/drawing/2014/main" id="{FC371383-EFE0-4BBB-86AF-DF6BE3D91B6B}"/>
              </a:ext>
            </a:extLst>
          </p:cNvPr>
          <p:cNvPicPr>
            <a:picLocks noChangeAspect="1"/>
          </p:cNvPicPr>
          <p:nvPr/>
        </p:nvPicPr>
        <p:blipFill>
          <a:blip r:embed="rId2"/>
          <a:stretch>
            <a:fillRect/>
          </a:stretch>
        </p:blipFill>
        <p:spPr>
          <a:xfrm>
            <a:off x="341568" y="1086649"/>
            <a:ext cx="6038850" cy="3015567"/>
          </a:xfrm>
          <a:prstGeom prst="rect">
            <a:avLst/>
          </a:prstGeom>
        </p:spPr>
      </p:pic>
      <p:sp>
        <p:nvSpPr>
          <p:cNvPr id="7" name="TextBox 6">
            <a:extLst>
              <a:ext uri="{FF2B5EF4-FFF2-40B4-BE49-F238E27FC236}">
                <a16:creationId xmlns:a16="http://schemas.microsoft.com/office/drawing/2014/main" id="{2C0E350B-96D5-43BC-88D6-2DCB92A55F6E}"/>
              </a:ext>
            </a:extLst>
          </p:cNvPr>
          <p:cNvSpPr txBox="1"/>
          <p:nvPr/>
        </p:nvSpPr>
        <p:spPr>
          <a:xfrm>
            <a:off x="5760243" y="830509"/>
            <a:ext cx="5526597" cy="1200329"/>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Segoe UI" panose="020B0502040204020203" pitchFamily="34" charset="0"/>
                <a:cs typeface="Segoe UI" panose="020B0502040204020203" pitchFamily="34" charset="0"/>
              </a:rPr>
              <a:t>Using the same Logic, we can ALTER the table we just created by adding a new column to it.</a:t>
            </a:r>
          </a:p>
        </p:txBody>
      </p:sp>
      <p:pic>
        <p:nvPicPr>
          <p:cNvPr id="8" name="Picture 7" descr="A close up of a womans face&#10;&#10;Description generated with high confidence">
            <a:extLst>
              <a:ext uri="{FF2B5EF4-FFF2-40B4-BE49-F238E27FC236}">
                <a16:creationId xmlns:a16="http://schemas.microsoft.com/office/drawing/2014/main" id="{4DAB2432-AEF0-4471-BF05-01C576340949}"/>
              </a:ext>
            </a:extLst>
          </p:cNvPr>
          <p:cNvPicPr>
            <a:picLocks noChangeAspect="1"/>
          </p:cNvPicPr>
          <p:nvPr/>
        </p:nvPicPr>
        <p:blipFill>
          <a:blip r:embed="rId3"/>
          <a:stretch>
            <a:fillRect/>
          </a:stretch>
        </p:blipFill>
        <p:spPr>
          <a:xfrm>
            <a:off x="9122547" y="4671604"/>
            <a:ext cx="1428750" cy="1419225"/>
          </a:xfrm>
          <a:prstGeom prst="rect">
            <a:avLst/>
          </a:prstGeom>
        </p:spPr>
      </p:pic>
    </p:spTree>
    <p:extLst>
      <p:ext uri="{BB962C8B-B14F-4D97-AF65-F5344CB8AC3E}">
        <p14:creationId xmlns:p14="http://schemas.microsoft.com/office/powerpoint/2010/main" val="285038077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A20A3A9-B4DC-4F07-B77A-B49224282793}"/>
              </a:ext>
            </a:extLst>
          </p:cNvPr>
          <p:cNvSpPr txBox="1">
            <a:spLocks/>
          </p:cNvSpPr>
          <p:nvPr/>
        </p:nvSpPr>
        <p:spPr>
          <a:xfrm>
            <a:off x="0" y="363"/>
            <a:ext cx="11520488"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sz="4000" b="1" dirty="0">
                <a:effectLst>
                  <a:outerShdw blurRad="38100" dist="38100" dir="2700000" algn="tl">
                    <a:srgbClr val="000000">
                      <a:alpha val="43137"/>
                    </a:srgbClr>
                  </a:outerShdw>
                </a:effectLst>
              </a:rPr>
              <a:t>THANK YOU SQL SATURDAY VICTORIA</a:t>
            </a:r>
          </a:p>
        </p:txBody>
      </p:sp>
      <p:cxnSp>
        <p:nvCxnSpPr>
          <p:cNvPr id="5" name="Straight Connector 4">
            <a:extLst>
              <a:ext uri="{FF2B5EF4-FFF2-40B4-BE49-F238E27FC236}">
                <a16:creationId xmlns:a16="http://schemas.microsoft.com/office/drawing/2014/main" id="{9F023BFC-A8C4-42D4-A0CE-6E6607048250}"/>
              </a:ext>
            </a:extLst>
          </p:cNvPr>
          <p:cNvCxnSpPr>
            <a:cxnSpLocks/>
          </p:cNvCxnSpPr>
          <p:nvPr/>
        </p:nvCxnSpPr>
        <p:spPr>
          <a:xfrm>
            <a:off x="0" y="720363"/>
            <a:ext cx="11520488" cy="0"/>
          </a:xfrm>
          <a:prstGeom prst="line">
            <a:avLst/>
          </a:prstGeom>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5DE8BBB3-9E79-4B4C-9C0A-B228BD559FE1}"/>
              </a:ext>
            </a:extLst>
          </p:cNvPr>
          <p:cNvSpPr txBox="1"/>
          <p:nvPr/>
        </p:nvSpPr>
        <p:spPr>
          <a:xfrm>
            <a:off x="115800" y="954384"/>
            <a:ext cx="10922936" cy="830997"/>
          </a:xfrm>
          <a:prstGeom prst="rect">
            <a:avLst/>
          </a:prstGeom>
          <a:noFill/>
        </p:spPr>
        <p:txBody>
          <a:bodyPr wrap="square" rtlCol="0">
            <a:spAutoFit/>
          </a:bodyPr>
          <a:lstStyle/>
          <a:p>
            <a:r>
              <a:rPr lang="en-US" sz="2400" dirty="0">
                <a:latin typeface="Segoe UI" panose="020B0502040204020203" pitchFamily="34" charset="0"/>
                <a:cs typeface="Segoe UI" panose="020B0502040204020203" pitchFamily="34" charset="0"/>
              </a:rPr>
              <a:t>Remember:  There are hundred of other task that present themselves for use in Dynamic SQL</a:t>
            </a:r>
          </a:p>
        </p:txBody>
      </p:sp>
      <p:sp>
        <p:nvSpPr>
          <p:cNvPr id="7" name="TextBox 6">
            <a:extLst>
              <a:ext uri="{FF2B5EF4-FFF2-40B4-BE49-F238E27FC236}">
                <a16:creationId xmlns:a16="http://schemas.microsoft.com/office/drawing/2014/main" id="{5CA51101-2319-430B-BB4F-A42F5A8DA95B}"/>
              </a:ext>
            </a:extLst>
          </p:cNvPr>
          <p:cNvSpPr txBox="1"/>
          <p:nvPr/>
        </p:nvSpPr>
        <p:spPr>
          <a:xfrm>
            <a:off x="115800" y="2237417"/>
            <a:ext cx="10922936" cy="1200329"/>
          </a:xfrm>
          <a:prstGeom prst="rect">
            <a:avLst/>
          </a:prstGeom>
          <a:noFill/>
        </p:spPr>
        <p:txBody>
          <a:bodyPr wrap="square" rtlCol="0">
            <a:spAutoFit/>
          </a:bodyPr>
          <a:lstStyle/>
          <a:p>
            <a:r>
              <a:rPr lang="en-US" sz="2400" dirty="0">
                <a:latin typeface="Segoe UI" panose="020B0502040204020203" pitchFamily="34" charset="0"/>
                <a:cs typeface="Segoe UI" panose="020B0502040204020203" pitchFamily="34" charset="0"/>
              </a:rPr>
              <a:t>Be Creative</a:t>
            </a:r>
          </a:p>
          <a:p>
            <a:pPr marL="800100" lvl="1" indent="-342900">
              <a:buFont typeface="Arial" panose="020B0604020202020204" pitchFamily="34" charset="0"/>
              <a:buChar char="•"/>
            </a:pPr>
            <a:r>
              <a:rPr lang="en-US" sz="2400" dirty="0">
                <a:latin typeface="Segoe UI" panose="020B0502040204020203" pitchFamily="34" charset="0"/>
                <a:cs typeface="Segoe UI" panose="020B0502040204020203" pitchFamily="34" charset="0"/>
              </a:rPr>
              <a:t>When you think you have exhausted every possible solution for a problem, think how you can do it Dynamic SQL</a:t>
            </a:r>
          </a:p>
        </p:txBody>
      </p:sp>
      <p:sp>
        <p:nvSpPr>
          <p:cNvPr id="8" name="Rectangle 7">
            <a:extLst>
              <a:ext uri="{FF2B5EF4-FFF2-40B4-BE49-F238E27FC236}">
                <a16:creationId xmlns:a16="http://schemas.microsoft.com/office/drawing/2014/main" id="{7D550B97-1EC6-4059-8D30-BD82E1F08B4A}"/>
              </a:ext>
            </a:extLst>
          </p:cNvPr>
          <p:cNvSpPr/>
          <p:nvPr/>
        </p:nvSpPr>
        <p:spPr>
          <a:xfrm>
            <a:off x="0" y="3844541"/>
            <a:ext cx="11520488" cy="1446550"/>
          </a:xfrm>
          <a:prstGeom prst="rect">
            <a:avLst/>
          </a:prstGeom>
          <a:noFill/>
        </p:spPr>
        <p:txBody>
          <a:bodyPr wrap="square" lIns="91440" tIns="45720" rIns="91440" bIns="45720">
            <a:spAutoFit/>
          </a:bodyPr>
          <a:lstStyle/>
          <a:p>
            <a:pPr algn="ctr"/>
            <a:r>
              <a:rPr lang="en-US" sz="88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Segoe UI" panose="020B0502040204020203" pitchFamily="34" charset="0"/>
                <a:cs typeface="Segoe UI" panose="020B0502040204020203" pitchFamily="34" charset="0"/>
              </a:rPr>
              <a:t>?? QUESTIONS ??</a:t>
            </a:r>
          </a:p>
        </p:txBody>
      </p:sp>
    </p:spTree>
    <p:extLst>
      <p:ext uri="{BB962C8B-B14F-4D97-AF65-F5344CB8AC3E}">
        <p14:creationId xmlns:p14="http://schemas.microsoft.com/office/powerpoint/2010/main" val="10434292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a:extLst>
              <a:ext uri="{FF2B5EF4-FFF2-40B4-BE49-F238E27FC236}">
                <a16:creationId xmlns:a16="http://schemas.microsoft.com/office/drawing/2014/main" id="{71500E40-E6DB-49C5-BF8C-C137E45F74DC}"/>
              </a:ext>
            </a:extLst>
          </p:cNvPr>
          <p:cNvSpPr txBox="1">
            <a:spLocks/>
          </p:cNvSpPr>
          <p:nvPr/>
        </p:nvSpPr>
        <p:spPr>
          <a:xfrm>
            <a:off x="0" y="363"/>
            <a:ext cx="11520488"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b="1" dirty="0">
                <a:effectLst>
                  <a:outerShdw blurRad="38100" dist="38100" dir="2700000" algn="tl">
                    <a:srgbClr val="000000">
                      <a:alpha val="43137"/>
                    </a:srgbClr>
                  </a:outerShdw>
                </a:effectLst>
              </a:rPr>
              <a:t>SQL INJECTION ATTACKS = </a:t>
            </a:r>
            <a:r>
              <a:rPr lang="en-US" b="1" dirty="0">
                <a:effectLst>
                  <a:outerShdw blurRad="38100" dist="38100" dir="2700000" algn="tl">
                    <a:srgbClr val="000000">
                      <a:alpha val="43137"/>
                    </a:srgbClr>
                  </a:outerShdw>
                </a:effectLst>
                <a:sym typeface="Wingdings" panose="05000000000000000000" pitchFamily="2" charset="2"/>
              </a:rPr>
              <a:t></a:t>
            </a:r>
            <a:endParaRPr lang="en-US" b="1" dirty="0">
              <a:effectLst>
                <a:outerShdw blurRad="38100" dist="38100" dir="2700000" algn="tl">
                  <a:srgbClr val="000000">
                    <a:alpha val="43137"/>
                  </a:srgbClr>
                </a:outerShdw>
              </a:effectLst>
            </a:endParaRPr>
          </a:p>
        </p:txBody>
      </p:sp>
      <p:sp>
        <p:nvSpPr>
          <p:cNvPr id="3" name="Title 3">
            <a:extLst>
              <a:ext uri="{FF2B5EF4-FFF2-40B4-BE49-F238E27FC236}">
                <a16:creationId xmlns:a16="http://schemas.microsoft.com/office/drawing/2014/main" id="{A68C25D7-16DB-455B-A850-F59DC21DDACA}"/>
              </a:ext>
            </a:extLst>
          </p:cNvPr>
          <p:cNvSpPr txBox="1">
            <a:spLocks/>
          </p:cNvSpPr>
          <p:nvPr/>
        </p:nvSpPr>
        <p:spPr>
          <a:xfrm>
            <a:off x="221117" y="929913"/>
            <a:ext cx="10482263"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sz="3600" b="1" i="1" dirty="0">
                <a:effectLst>
                  <a:outerShdw blurRad="38100" dist="38100" dir="2700000" algn="tl">
                    <a:srgbClr val="000000">
                      <a:alpha val="43137"/>
                    </a:srgbClr>
                  </a:outerShdw>
                </a:effectLst>
              </a:rPr>
              <a:t>WHAT IS AN SQL INJECTION ATTACK?</a:t>
            </a:r>
          </a:p>
        </p:txBody>
      </p:sp>
      <p:cxnSp>
        <p:nvCxnSpPr>
          <p:cNvPr id="4" name="Straight Connector 3">
            <a:extLst>
              <a:ext uri="{FF2B5EF4-FFF2-40B4-BE49-F238E27FC236}">
                <a16:creationId xmlns:a16="http://schemas.microsoft.com/office/drawing/2014/main" id="{2BE10CE7-C6B7-45C1-A44E-38A55A158AEB}"/>
              </a:ext>
            </a:extLst>
          </p:cNvPr>
          <p:cNvCxnSpPr>
            <a:cxnSpLocks/>
          </p:cNvCxnSpPr>
          <p:nvPr/>
        </p:nvCxnSpPr>
        <p:spPr>
          <a:xfrm>
            <a:off x="0" y="720363"/>
            <a:ext cx="11520488" cy="0"/>
          </a:xfrm>
          <a:prstGeom prst="line">
            <a:avLst/>
          </a:prstGeom>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CB8E0128-840A-4769-A56C-3481DC9DD3E0}"/>
              </a:ext>
            </a:extLst>
          </p:cNvPr>
          <p:cNvSpPr txBox="1"/>
          <p:nvPr/>
        </p:nvSpPr>
        <p:spPr>
          <a:xfrm>
            <a:off x="221117" y="1649913"/>
            <a:ext cx="11299371" cy="830997"/>
          </a:xfrm>
          <a:prstGeom prst="rect">
            <a:avLst/>
          </a:prstGeom>
          <a:noFill/>
        </p:spPr>
        <p:txBody>
          <a:bodyPr wrap="square" rtlCol="0">
            <a:spAutoFit/>
          </a:bodyPr>
          <a:lstStyle/>
          <a:p>
            <a:pPr marL="285750" indent="-285750">
              <a:buFont typeface="Arial" panose="020B0604020202020204" pitchFamily="34" charset="0"/>
              <a:buChar char="•"/>
            </a:pPr>
            <a:r>
              <a:rPr lang="en-US" sz="2400" dirty="0">
                <a:latin typeface="Segoe UI" panose="020B0502040204020203" pitchFamily="34" charset="0"/>
                <a:cs typeface="Segoe UI" panose="020B0502040204020203" pitchFamily="34" charset="0"/>
              </a:rPr>
              <a:t>In the basic of descriptions, a SQL Injection is when a Hacker attempts to insert malicious TSQL code into the parameters used in Dynamic SQL</a:t>
            </a:r>
          </a:p>
        </p:txBody>
      </p:sp>
      <p:sp>
        <p:nvSpPr>
          <p:cNvPr id="7" name="TextBox 6">
            <a:extLst>
              <a:ext uri="{FF2B5EF4-FFF2-40B4-BE49-F238E27FC236}">
                <a16:creationId xmlns:a16="http://schemas.microsoft.com/office/drawing/2014/main" id="{2B557626-95CF-4259-A5A2-884942D1BFE2}"/>
              </a:ext>
            </a:extLst>
          </p:cNvPr>
          <p:cNvSpPr txBox="1"/>
          <p:nvPr/>
        </p:nvSpPr>
        <p:spPr>
          <a:xfrm>
            <a:off x="221114" y="2778422"/>
            <a:ext cx="11299371" cy="461665"/>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Segoe UI" panose="020B0502040204020203" pitchFamily="34" charset="0"/>
                <a:cs typeface="Segoe UI" panose="020B0502040204020203" pitchFamily="34" charset="0"/>
              </a:rPr>
              <a:t>It is one of the most commonly exploited SQL vulnerabilities</a:t>
            </a:r>
          </a:p>
        </p:txBody>
      </p:sp>
      <p:sp>
        <p:nvSpPr>
          <p:cNvPr id="8" name="TextBox 7">
            <a:extLst>
              <a:ext uri="{FF2B5EF4-FFF2-40B4-BE49-F238E27FC236}">
                <a16:creationId xmlns:a16="http://schemas.microsoft.com/office/drawing/2014/main" id="{4328D328-84CC-4797-AD1C-16E83CCC47DB}"/>
              </a:ext>
            </a:extLst>
          </p:cNvPr>
          <p:cNvSpPr txBox="1"/>
          <p:nvPr/>
        </p:nvSpPr>
        <p:spPr>
          <a:xfrm>
            <a:off x="221117" y="3537600"/>
            <a:ext cx="11299371" cy="830997"/>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Segoe UI" panose="020B0502040204020203" pitchFamily="34" charset="0"/>
                <a:cs typeface="Segoe UI" panose="020B0502040204020203" pitchFamily="34" charset="0"/>
              </a:rPr>
              <a:t>This form of database attack has destroyed companies, ruined careers, and is a constant challenge for DBAs.  Because, DATA IS OUR GREATEST ASSET!</a:t>
            </a:r>
          </a:p>
        </p:txBody>
      </p:sp>
      <p:sp>
        <p:nvSpPr>
          <p:cNvPr id="9" name="TextBox 8">
            <a:extLst>
              <a:ext uri="{FF2B5EF4-FFF2-40B4-BE49-F238E27FC236}">
                <a16:creationId xmlns:a16="http://schemas.microsoft.com/office/drawing/2014/main" id="{EEF4CF9F-83BE-4666-8FF8-2CD7D0427FFD}"/>
              </a:ext>
            </a:extLst>
          </p:cNvPr>
          <p:cNvSpPr txBox="1"/>
          <p:nvPr/>
        </p:nvSpPr>
        <p:spPr>
          <a:xfrm>
            <a:off x="221113" y="4666110"/>
            <a:ext cx="11299371" cy="830997"/>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Segoe UI" panose="020B0502040204020203" pitchFamily="34" charset="0"/>
                <a:cs typeface="Segoe UI" panose="020B0502040204020203" pitchFamily="34" charset="0"/>
              </a:rPr>
              <a:t>SQL Injection is not limited to Dynamic SQL, but it is a technique that can be applied to many areas of SQL Server</a:t>
            </a:r>
          </a:p>
        </p:txBody>
      </p:sp>
    </p:spTree>
    <p:extLst>
      <p:ext uri="{BB962C8B-B14F-4D97-AF65-F5344CB8AC3E}">
        <p14:creationId xmlns:p14="http://schemas.microsoft.com/office/powerpoint/2010/main" val="9584432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a:extLst>
              <a:ext uri="{FF2B5EF4-FFF2-40B4-BE49-F238E27FC236}">
                <a16:creationId xmlns:a16="http://schemas.microsoft.com/office/drawing/2014/main" id="{D8E5ED96-3464-4E1E-AED4-370DD1034C46}"/>
              </a:ext>
            </a:extLst>
          </p:cNvPr>
          <p:cNvSpPr txBox="1">
            <a:spLocks/>
          </p:cNvSpPr>
          <p:nvPr/>
        </p:nvSpPr>
        <p:spPr>
          <a:xfrm>
            <a:off x="0" y="363"/>
            <a:ext cx="11520488"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b="1" dirty="0">
                <a:effectLst>
                  <a:outerShdw blurRad="38100" dist="38100" dir="2700000" algn="tl">
                    <a:srgbClr val="000000">
                      <a:alpha val="43137"/>
                    </a:srgbClr>
                  </a:outerShdw>
                </a:effectLst>
              </a:rPr>
              <a:t>SQL INJECTION ATTACKS = </a:t>
            </a:r>
            <a:r>
              <a:rPr lang="en-US" b="1" dirty="0">
                <a:effectLst>
                  <a:outerShdw blurRad="38100" dist="38100" dir="2700000" algn="tl">
                    <a:srgbClr val="000000">
                      <a:alpha val="43137"/>
                    </a:srgbClr>
                  </a:outerShdw>
                </a:effectLst>
                <a:sym typeface="Wingdings" panose="05000000000000000000" pitchFamily="2" charset="2"/>
              </a:rPr>
              <a:t></a:t>
            </a:r>
            <a:endParaRPr lang="en-US" b="1" dirty="0">
              <a:effectLst>
                <a:outerShdw blurRad="38100" dist="38100" dir="2700000" algn="tl">
                  <a:srgbClr val="000000">
                    <a:alpha val="43137"/>
                  </a:srgbClr>
                </a:outerShdw>
              </a:effectLst>
            </a:endParaRPr>
          </a:p>
        </p:txBody>
      </p:sp>
      <p:cxnSp>
        <p:nvCxnSpPr>
          <p:cNvPr id="3" name="Straight Connector 2">
            <a:extLst>
              <a:ext uri="{FF2B5EF4-FFF2-40B4-BE49-F238E27FC236}">
                <a16:creationId xmlns:a16="http://schemas.microsoft.com/office/drawing/2014/main" id="{3ADB70A5-AB1E-434C-A6C6-15C34096EAD7}"/>
              </a:ext>
            </a:extLst>
          </p:cNvPr>
          <p:cNvCxnSpPr>
            <a:cxnSpLocks/>
          </p:cNvCxnSpPr>
          <p:nvPr/>
        </p:nvCxnSpPr>
        <p:spPr>
          <a:xfrm>
            <a:off x="0" y="720363"/>
            <a:ext cx="11520488" cy="0"/>
          </a:xfrm>
          <a:prstGeom prst="line">
            <a:avLst/>
          </a:prstGeom>
        </p:spPr>
        <p:style>
          <a:lnRef idx="2">
            <a:schemeClr val="accent1"/>
          </a:lnRef>
          <a:fillRef idx="0">
            <a:schemeClr val="accent1"/>
          </a:fillRef>
          <a:effectRef idx="1">
            <a:schemeClr val="accent1"/>
          </a:effectRef>
          <a:fontRef idx="minor">
            <a:schemeClr val="tx1"/>
          </a:fontRef>
        </p:style>
      </p:cxnSp>
      <p:sp>
        <p:nvSpPr>
          <p:cNvPr id="4" name="Title 3">
            <a:extLst>
              <a:ext uri="{FF2B5EF4-FFF2-40B4-BE49-F238E27FC236}">
                <a16:creationId xmlns:a16="http://schemas.microsoft.com/office/drawing/2014/main" id="{C3C1B468-7850-4102-BFDE-ED4FEE806097}"/>
              </a:ext>
            </a:extLst>
          </p:cNvPr>
          <p:cNvSpPr txBox="1">
            <a:spLocks/>
          </p:cNvSpPr>
          <p:nvPr/>
        </p:nvSpPr>
        <p:spPr>
          <a:xfrm>
            <a:off x="221117" y="929913"/>
            <a:ext cx="10482263"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sz="3600" b="1" i="1" dirty="0">
                <a:effectLst>
                  <a:outerShdw blurRad="38100" dist="38100" dir="2700000" algn="tl">
                    <a:srgbClr val="000000">
                      <a:alpha val="43137"/>
                    </a:srgbClr>
                  </a:outerShdw>
                </a:effectLst>
              </a:rPr>
              <a:t>HOW EXACTLY DOES IT WORK?</a:t>
            </a:r>
          </a:p>
        </p:txBody>
      </p:sp>
      <p:sp>
        <p:nvSpPr>
          <p:cNvPr id="5" name="TextBox 4">
            <a:extLst>
              <a:ext uri="{FF2B5EF4-FFF2-40B4-BE49-F238E27FC236}">
                <a16:creationId xmlns:a16="http://schemas.microsoft.com/office/drawing/2014/main" id="{25800C4C-68F0-467A-A5C7-27A6E5625ADC}"/>
              </a:ext>
            </a:extLst>
          </p:cNvPr>
          <p:cNvSpPr txBox="1"/>
          <p:nvPr/>
        </p:nvSpPr>
        <p:spPr>
          <a:xfrm>
            <a:off x="221117" y="1628629"/>
            <a:ext cx="10850528" cy="461665"/>
          </a:xfrm>
          <a:prstGeom prst="rect">
            <a:avLst/>
          </a:prstGeom>
          <a:noFill/>
        </p:spPr>
        <p:txBody>
          <a:bodyPr wrap="square" rtlCol="0">
            <a:spAutoFit/>
          </a:bodyPr>
          <a:lstStyle/>
          <a:p>
            <a:pPr marL="285750" indent="-285750">
              <a:buFont typeface="Arial" panose="020B0604020202020204" pitchFamily="34" charset="0"/>
              <a:buChar char="•"/>
            </a:pPr>
            <a:r>
              <a:rPr lang="en-US" sz="2400" b="1" dirty="0">
                <a:latin typeface="Segoe UI" panose="020B0502040204020203" pitchFamily="34" charset="0"/>
                <a:cs typeface="Segoe UI" panose="020B0502040204020203" pitchFamily="34" charset="0"/>
              </a:rPr>
              <a:t>A quick and Very simple overview:</a:t>
            </a:r>
          </a:p>
        </p:txBody>
      </p:sp>
      <p:sp>
        <p:nvSpPr>
          <p:cNvPr id="6" name="TextBox 5">
            <a:extLst>
              <a:ext uri="{FF2B5EF4-FFF2-40B4-BE49-F238E27FC236}">
                <a16:creationId xmlns:a16="http://schemas.microsoft.com/office/drawing/2014/main" id="{E1DBA3A8-BA00-4EF9-A051-370A73B87EF3}"/>
              </a:ext>
            </a:extLst>
          </p:cNvPr>
          <p:cNvSpPr txBox="1"/>
          <p:nvPr/>
        </p:nvSpPr>
        <p:spPr>
          <a:xfrm>
            <a:off x="392297" y="2132253"/>
            <a:ext cx="10947919" cy="830997"/>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Segoe UI" panose="020B0502040204020203" pitchFamily="34" charset="0"/>
                <a:cs typeface="Segoe UI" panose="020B0502040204020203" pitchFamily="34" charset="0"/>
              </a:rPr>
              <a:t>Say you have a parameter that you are accepting data for. Let’s say that this parameter allows a user to enter their last name in a search box</a:t>
            </a:r>
          </a:p>
        </p:txBody>
      </p:sp>
      <p:sp>
        <p:nvSpPr>
          <p:cNvPr id="7" name="TextBox 6">
            <a:extLst>
              <a:ext uri="{FF2B5EF4-FFF2-40B4-BE49-F238E27FC236}">
                <a16:creationId xmlns:a16="http://schemas.microsoft.com/office/drawing/2014/main" id="{9A1E2B00-7B1E-4E26-B472-63BB02DEC6AE}"/>
              </a:ext>
            </a:extLst>
          </p:cNvPr>
          <p:cNvSpPr txBox="1"/>
          <p:nvPr/>
        </p:nvSpPr>
        <p:spPr>
          <a:xfrm>
            <a:off x="392297" y="3061802"/>
            <a:ext cx="10947919" cy="461665"/>
          </a:xfrm>
          <a:prstGeom prst="rect">
            <a:avLst/>
          </a:prstGeom>
          <a:noFill/>
        </p:spPr>
        <p:txBody>
          <a:bodyPr wrap="square" rtlCol="0">
            <a:spAutoFit/>
          </a:bodyPr>
          <a:lstStyle/>
          <a:p>
            <a:pPr marL="342900" indent="-342900">
              <a:buFont typeface="Arial" panose="020B0604020202020204" pitchFamily="34" charset="0"/>
              <a:buChar char="•"/>
            </a:pPr>
            <a:r>
              <a:rPr lang="en-US" sz="2400" dirty="0">
                <a:solidFill>
                  <a:srgbClr val="C00000"/>
                </a:solidFill>
                <a:latin typeface="Segoe UI" panose="020B0502040204020203" pitchFamily="34" charset="0"/>
                <a:cs typeface="Segoe UI" panose="020B0502040204020203" pitchFamily="34" charset="0"/>
              </a:rPr>
              <a:t>DECLARE @</a:t>
            </a:r>
            <a:r>
              <a:rPr lang="en-US" sz="2400" dirty="0" err="1">
                <a:solidFill>
                  <a:srgbClr val="C00000"/>
                </a:solidFill>
                <a:latin typeface="Segoe UI" panose="020B0502040204020203" pitchFamily="34" charset="0"/>
                <a:cs typeface="Segoe UI" panose="020B0502040204020203" pitchFamily="34" charset="0"/>
              </a:rPr>
              <a:t>LastName</a:t>
            </a:r>
            <a:r>
              <a:rPr lang="en-US" sz="2400" dirty="0">
                <a:solidFill>
                  <a:srgbClr val="C00000"/>
                </a:solidFill>
                <a:latin typeface="Segoe UI" panose="020B0502040204020203" pitchFamily="34" charset="0"/>
                <a:cs typeface="Segoe UI" panose="020B0502040204020203" pitchFamily="34" charset="0"/>
              </a:rPr>
              <a:t> VARCHAR(100) – (Last Name = O’Conner)</a:t>
            </a:r>
          </a:p>
        </p:txBody>
      </p:sp>
      <p:sp>
        <p:nvSpPr>
          <p:cNvPr id="8" name="TextBox 7">
            <a:extLst>
              <a:ext uri="{FF2B5EF4-FFF2-40B4-BE49-F238E27FC236}">
                <a16:creationId xmlns:a16="http://schemas.microsoft.com/office/drawing/2014/main" id="{A430BE39-F1F0-4B22-A66F-2FB2BC65ABA6}"/>
              </a:ext>
            </a:extLst>
          </p:cNvPr>
          <p:cNvSpPr txBox="1"/>
          <p:nvPr/>
        </p:nvSpPr>
        <p:spPr>
          <a:xfrm>
            <a:off x="392297" y="3622019"/>
            <a:ext cx="10947919" cy="1200329"/>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Segoe UI" panose="020B0502040204020203" pitchFamily="34" charset="0"/>
                <a:cs typeface="Segoe UI" panose="020B0502040204020203" pitchFamily="34" charset="0"/>
              </a:rPr>
              <a:t>If your query that is running the search is not protecting against a SQL Injection attack, and if the user enters a malformed search, it could cause an error in your Dynamic Query</a:t>
            </a:r>
          </a:p>
        </p:txBody>
      </p:sp>
      <p:sp>
        <p:nvSpPr>
          <p:cNvPr id="9" name="TextBox 8">
            <a:extLst>
              <a:ext uri="{FF2B5EF4-FFF2-40B4-BE49-F238E27FC236}">
                <a16:creationId xmlns:a16="http://schemas.microsoft.com/office/drawing/2014/main" id="{5BD16C54-2222-4B13-BE26-404E52DA67BB}"/>
              </a:ext>
            </a:extLst>
          </p:cNvPr>
          <p:cNvSpPr txBox="1"/>
          <p:nvPr/>
        </p:nvSpPr>
        <p:spPr>
          <a:xfrm>
            <a:off x="392297" y="4901772"/>
            <a:ext cx="10947919" cy="830997"/>
          </a:xfrm>
          <a:prstGeom prst="rect">
            <a:avLst/>
          </a:prstGeom>
          <a:noFill/>
        </p:spPr>
        <p:txBody>
          <a:bodyPr wrap="square" rtlCol="0">
            <a:spAutoFit/>
          </a:bodyPr>
          <a:lstStyle/>
          <a:p>
            <a:pPr marL="342900" indent="-342900">
              <a:buFont typeface="Arial" panose="020B0604020202020204" pitchFamily="34" charset="0"/>
              <a:buChar char="•"/>
            </a:pPr>
            <a:r>
              <a:rPr lang="en-US" sz="2400" dirty="0">
                <a:solidFill>
                  <a:srgbClr val="C00000"/>
                </a:solidFill>
                <a:latin typeface="Segoe UI" panose="020B0502040204020203" pitchFamily="34" charset="0"/>
                <a:cs typeface="Segoe UI" panose="020B0502040204020203" pitchFamily="34" charset="0"/>
              </a:rPr>
              <a:t>Enter Last Name: </a:t>
            </a:r>
            <a:r>
              <a:rPr lang="en-US" sz="2400" dirty="0" err="1">
                <a:solidFill>
                  <a:srgbClr val="C00000"/>
                </a:solidFill>
                <a:highlight>
                  <a:srgbClr val="FFFF00"/>
                </a:highlight>
                <a:latin typeface="Segoe UI" panose="020B0502040204020203" pitchFamily="34" charset="0"/>
                <a:cs typeface="Segoe UI" panose="020B0502040204020203" pitchFamily="34" charset="0"/>
              </a:rPr>
              <a:t>O’’Conner</a:t>
            </a:r>
            <a:endParaRPr lang="en-US" sz="2400" dirty="0">
              <a:solidFill>
                <a:srgbClr val="C00000"/>
              </a:solidFill>
              <a:highlight>
                <a:srgbClr val="FFFF00"/>
              </a:highlight>
              <a:latin typeface="Segoe UI" panose="020B0502040204020203" pitchFamily="34" charset="0"/>
              <a:cs typeface="Segoe UI" panose="020B0502040204020203" pitchFamily="34" charset="0"/>
            </a:endParaRPr>
          </a:p>
          <a:p>
            <a:pPr marL="800100" lvl="1" indent="-342900">
              <a:buFont typeface="Arial" panose="020B0604020202020204" pitchFamily="34" charset="0"/>
              <a:buChar char="•"/>
            </a:pPr>
            <a:r>
              <a:rPr lang="en-US" sz="2400" dirty="0">
                <a:solidFill>
                  <a:srgbClr val="C00000"/>
                </a:solidFill>
                <a:latin typeface="Segoe UI" panose="020B0502040204020203" pitchFamily="34" charset="0"/>
                <a:cs typeface="Segoe UI" panose="020B0502040204020203" pitchFamily="34" charset="0"/>
              </a:rPr>
              <a:t>Notice the </a:t>
            </a:r>
            <a:r>
              <a:rPr lang="en-US" sz="2400" dirty="0">
                <a:solidFill>
                  <a:srgbClr val="C00000"/>
                </a:solidFill>
                <a:highlight>
                  <a:srgbClr val="FFFF00"/>
                </a:highlight>
                <a:latin typeface="Segoe UI" panose="020B0502040204020203" pitchFamily="34" charset="0"/>
                <a:cs typeface="Segoe UI" panose="020B0502040204020203" pitchFamily="34" charset="0"/>
              </a:rPr>
              <a:t>‘’</a:t>
            </a:r>
            <a:r>
              <a:rPr lang="en-US" sz="2400" dirty="0">
                <a:solidFill>
                  <a:srgbClr val="C00000"/>
                </a:solidFill>
                <a:latin typeface="Segoe UI" panose="020B0502040204020203" pitchFamily="34" charset="0"/>
                <a:cs typeface="Segoe UI" panose="020B0502040204020203" pitchFamily="34" charset="0"/>
              </a:rPr>
              <a:t> in the Last Name</a:t>
            </a:r>
          </a:p>
        </p:txBody>
      </p:sp>
    </p:spTree>
    <p:extLst>
      <p:ext uri="{BB962C8B-B14F-4D97-AF65-F5344CB8AC3E}">
        <p14:creationId xmlns:p14="http://schemas.microsoft.com/office/powerpoint/2010/main" val="31767094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a:extLst>
              <a:ext uri="{FF2B5EF4-FFF2-40B4-BE49-F238E27FC236}">
                <a16:creationId xmlns:a16="http://schemas.microsoft.com/office/drawing/2014/main" id="{C499485D-1351-4C84-A899-1AF76BEF7E2C}"/>
              </a:ext>
            </a:extLst>
          </p:cNvPr>
          <p:cNvSpPr txBox="1">
            <a:spLocks/>
          </p:cNvSpPr>
          <p:nvPr/>
        </p:nvSpPr>
        <p:spPr>
          <a:xfrm>
            <a:off x="0" y="363"/>
            <a:ext cx="11520488"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b="1" dirty="0">
                <a:effectLst>
                  <a:outerShdw blurRad="38100" dist="38100" dir="2700000" algn="tl">
                    <a:srgbClr val="000000">
                      <a:alpha val="43137"/>
                    </a:srgbClr>
                  </a:outerShdw>
                </a:effectLst>
              </a:rPr>
              <a:t>SQL INJECTION ATTACKS = </a:t>
            </a:r>
            <a:r>
              <a:rPr lang="en-US" b="1" dirty="0">
                <a:effectLst>
                  <a:outerShdw blurRad="38100" dist="38100" dir="2700000" algn="tl">
                    <a:srgbClr val="000000">
                      <a:alpha val="43137"/>
                    </a:srgbClr>
                  </a:outerShdw>
                </a:effectLst>
                <a:sym typeface="Wingdings" panose="05000000000000000000" pitchFamily="2" charset="2"/>
              </a:rPr>
              <a:t></a:t>
            </a:r>
            <a:endParaRPr lang="en-US" b="1" dirty="0">
              <a:effectLst>
                <a:outerShdw blurRad="38100" dist="38100" dir="2700000" algn="tl">
                  <a:srgbClr val="000000">
                    <a:alpha val="43137"/>
                  </a:srgbClr>
                </a:outerShdw>
              </a:effectLst>
            </a:endParaRPr>
          </a:p>
        </p:txBody>
      </p:sp>
      <p:cxnSp>
        <p:nvCxnSpPr>
          <p:cNvPr id="3" name="Straight Connector 2">
            <a:extLst>
              <a:ext uri="{FF2B5EF4-FFF2-40B4-BE49-F238E27FC236}">
                <a16:creationId xmlns:a16="http://schemas.microsoft.com/office/drawing/2014/main" id="{88B2A626-0BAE-4099-8689-CFAABA2631D7}"/>
              </a:ext>
            </a:extLst>
          </p:cNvPr>
          <p:cNvCxnSpPr>
            <a:cxnSpLocks/>
          </p:cNvCxnSpPr>
          <p:nvPr/>
        </p:nvCxnSpPr>
        <p:spPr>
          <a:xfrm>
            <a:off x="0" y="720363"/>
            <a:ext cx="11520488" cy="0"/>
          </a:xfrm>
          <a:prstGeom prst="line">
            <a:avLst/>
          </a:prstGeom>
        </p:spPr>
        <p:style>
          <a:lnRef idx="2">
            <a:schemeClr val="accent1"/>
          </a:lnRef>
          <a:fillRef idx="0">
            <a:schemeClr val="accent1"/>
          </a:fillRef>
          <a:effectRef idx="1">
            <a:schemeClr val="accent1"/>
          </a:effectRef>
          <a:fontRef idx="minor">
            <a:schemeClr val="tx1"/>
          </a:fontRef>
        </p:style>
      </p:cxnSp>
      <p:sp>
        <p:nvSpPr>
          <p:cNvPr id="4" name="Title 3">
            <a:extLst>
              <a:ext uri="{FF2B5EF4-FFF2-40B4-BE49-F238E27FC236}">
                <a16:creationId xmlns:a16="http://schemas.microsoft.com/office/drawing/2014/main" id="{7ECDF3B9-7F55-44CF-BA98-33FFC0C68610}"/>
              </a:ext>
            </a:extLst>
          </p:cNvPr>
          <p:cNvSpPr txBox="1">
            <a:spLocks/>
          </p:cNvSpPr>
          <p:nvPr/>
        </p:nvSpPr>
        <p:spPr>
          <a:xfrm>
            <a:off x="221117" y="929913"/>
            <a:ext cx="10482263"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sz="3600" b="1" i="1" dirty="0">
                <a:effectLst>
                  <a:outerShdw blurRad="38100" dist="38100" dir="2700000" algn="tl">
                    <a:srgbClr val="000000">
                      <a:alpha val="43137"/>
                    </a:srgbClr>
                  </a:outerShdw>
                </a:effectLst>
              </a:rPr>
              <a:t>HOW EXACTLY DOES IT WORK?</a:t>
            </a:r>
          </a:p>
        </p:txBody>
      </p:sp>
      <p:sp>
        <p:nvSpPr>
          <p:cNvPr id="5" name="TextBox 4">
            <a:extLst>
              <a:ext uri="{FF2B5EF4-FFF2-40B4-BE49-F238E27FC236}">
                <a16:creationId xmlns:a16="http://schemas.microsoft.com/office/drawing/2014/main" id="{D17AD013-4715-4A1A-AA39-051BD1153680}"/>
              </a:ext>
            </a:extLst>
          </p:cNvPr>
          <p:cNvSpPr txBox="1"/>
          <p:nvPr/>
        </p:nvSpPr>
        <p:spPr>
          <a:xfrm>
            <a:off x="351452" y="1643100"/>
            <a:ext cx="10947919" cy="1200329"/>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Segoe UI" panose="020B0502040204020203" pitchFamily="34" charset="0"/>
                <a:cs typeface="Segoe UI" panose="020B0502040204020203" pitchFamily="34" charset="0"/>
              </a:rPr>
              <a:t>Now, if a hacker comes across this vulnerability, and if he/she is tech savvy, they might seize upon this and enter </a:t>
            </a:r>
            <a:r>
              <a:rPr lang="en-US" sz="2400" dirty="0" err="1">
                <a:highlight>
                  <a:srgbClr val="FFFF00"/>
                </a:highlight>
                <a:latin typeface="Segoe UI" panose="020B0502040204020203" pitchFamily="34" charset="0"/>
                <a:cs typeface="Segoe UI" panose="020B0502040204020203" pitchFamily="34" charset="0"/>
              </a:rPr>
              <a:t>O’’Conner</a:t>
            </a:r>
            <a:r>
              <a:rPr lang="en-US" sz="2400" dirty="0">
                <a:highlight>
                  <a:srgbClr val="FFFF00"/>
                </a:highlight>
                <a:latin typeface="Segoe UI" panose="020B0502040204020203" pitchFamily="34" charset="0"/>
                <a:cs typeface="Segoe UI" panose="020B0502040204020203" pitchFamily="34" charset="0"/>
              </a:rPr>
              <a:t> OR 1=1 </a:t>
            </a:r>
            <a:r>
              <a:rPr lang="en-US" sz="2400" dirty="0">
                <a:latin typeface="Segoe UI" panose="020B0502040204020203" pitchFamily="34" charset="0"/>
                <a:cs typeface="Segoe UI" panose="020B0502040204020203" pitchFamily="34" charset="0"/>
              </a:rPr>
              <a:t>in the Last Name Field</a:t>
            </a:r>
          </a:p>
        </p:txBody>
      </p:sp>
      <p:sp>
        <p:nvSpPr>
          <p:cNvPr id="6" name="TextBox 5">
            <a:extLst>
              <a:ext uri="{FF2B5EF4-FFF2-40B4-BE49-F238E27FC236}">
                <a16:creationId xmlns:a16="http://schemas.microsoft.com/office/drawing/2014/main" id="{AD60DCE7-7E5E-425E-BDBD-1CB3FB58CC08}"/>
              </a:ext>
            </a:extLst>
          </p:cNvPr>
          <p:cNvSpPr txBox="1"/>
          <p:nvPr/>
        </p:nvSpPr>
        <p:spPr>
          <a:xfrm>
            <a:off x="351450" y="3009254"/>
            <a:ext cx="10947919" cy="461665"/>
          </a:xfrm>
          <a:prstGeom prst="rect">
            <a:avLst/>
          </a:prstGeom>
          <a:noFill/>
        </p:spPr>
        <p:txBody>
          <a:bodyPr wrap="square" rtlCol="0">
            <a:spAutoFit/>
          </a:bodyPr>
          <a:lstStyle/>
          <a:p>
            <a:pPr marL="342900" indent="-342900">
              <a:buFont typeface="Arial" panose="020B0604020202020204" pitchFamily="34" charset="0"/>
              <a:buChar char="•"/>
            </a:pPr>
            <a:r>
              <a:rPr lang="en-US" sz="2400" dirty="0">
                <a:solidFill>
                  <a:srgbClr val="002060"/>
                </a:solidFill>
                <a:latin typeface="Segoe UI" panose="020B0502040204020203" pitchFamily="34" charset="0"/>
                <a:cs typeface="Segoe UI" panose="020B0502040204020203" pitchFamily="34" charset="0"/>
              </a:rPr>
              <a:t>Enter Last Name: </a:t>
            </a:r>
            <a:r>
              <a:rPr lang="en-US" sz="2400" dirty="0" err="1">
                <a:solidFill>
                  <a:srgbClr val="002060"/>
                </a:solidFill>
                <a:highlight>
                  <a:srgbClr val="FFFF00"/>
                </a:highlight>
                <a:latin typeface="Segoe UI" panose="020B0502040204020203" pitchFamily="34" charset="0"/>
                <a:cs typeface="Segoe UI" panose="020B0502040204020203" pitchFamily="34" charset="0"/>
              </a:rPr>
              <a:t>O’’Conner</a:t>
            </a:r>
            <a:r>
              <a:rPr lang="en-US" sz="2400" dirty="0">
                <a:solidFill>
                  <a:srgbClr val="002060"/>
                </a:solidFill>
                <a:highlight>
                  <a:srgbClr val="FFFF00"/>
                </a:highlight>
                <a:latin typeface="Segoe UI" panose="020B0502040204020203" pitchFamily="34" charset="0"/>
                <a:cs typeface="Segoe UI" panose="020B0502040204020203" pitchFamily="34" charset="0"/>
              </a:rPr>
              <a:t> OR 1=1</a:t>
            </a:r>
          </a:p>
        </p:txBody>
      </p:sp>
      <p:sp>
        <p:nvSpPr>
          <p:cNvPr id="7" name="TextBox 6">
            <a:extLst>
              <a:ext uri="{FF2B5EF4-FFF2-40B4-BE49-F238E27FC236}">
                <a16:creationId xmlns:a16="http://schemas.microsoft.com/office/drawing/2014/main" id="{150D3097-CC33-4568-89B3-356AD4946E73}"/>
              </a:ext>
            </a:extLst>
          </p:cNvPr>
          <p:cNvSpPr txBox="1"/>
          <p:nvPr/>
        </p:nvSpPr>
        <p:spPr>
          <a:xfrm>
            <a:off x="351451" y="3734088"/>
            <a:ext cx="10947919" cy="1200329"/>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Segoe UI" panose="020B0502040204020203" pitchFamily="34" charset="0"/>
                <a:cs typeface="Segoe UI" panose="020B0502040204020203" pitchFamily="34" charset="0"/>
              </a:rPr>
              <a:t>Even though </a:t>
            </a:r>
            <a:r>
              <a:rPr lang="en-US" sz="2400" i="1" dirty="0" err="1">
                <a:highlight>
                  <a:srgbClr val="FFFF00"/>
                </a:highlight>
                <a:latin typeface="Segoe UI" panose="020B0502040204020203" pitchFamily="34" charset="0"/>
                <a:cs typeface="Segoe UI" panose="020B0502040204020203" pitchFamily="34" charset="0"/>
              </a:rPr>
              <a:t>O’’Conner</a:t>
            </a:r>
            <a:r>
              <a:rPr lang="en-US" sz="2400" dirty="0">
                <a:latin typeface="Segoe UI" panose="020B0502040204020203" pitchFamily="34" charset="0"/>
                <a:cs typeface="Segoe UI" panose="020B0502040204020203" pitchFamily="34" charset="0"/>
              </a:rPr>
              <a:t> will cause an error in the Dynamic SQL, the addition of the </a:t>
            </a:r>
            <a:r>
              <a:rPr lang="en-US" sz="2400" i="1" dirty="0">
                <a:highlight>
                  <a:srgbClr val="FFFF00"/>
                </a:highlight>
                <a:latin typeface="Segoe UI" panose="020B0502040204020203" pitchFamily="34" charset="0"/>
                <a:cs typeface="Segoe UI" panose="020B0502040204020203" pitchFamily="34" charset="0"/>
              </a:rPr>
              <a:t>1=1</a:t>
            </a:r>
            <a:r>
              <a:rPr lang="en-US" sz="2400" dirty="0">
                <a:latin typeface="Segoe UI" panose="020B0502040204020203" pitchFamily="34" charset="0"/>
                <a:cs typeface="Segoe UI" panose="020B0502040204020203" pitchFamily="34" charset="0"/>
              </a:rPr>
              <a:t> will always result in a true statement.  Doing this will allow them to return all rows of the data within the dataset being searched.</a:t>
            </a:r>
          </a:p>
        </p:txBody>
      </p:sp>
    </p:spTree>
    <p:extLst>
      <p:ext uri="{BB962C8B-B14F-4D97-AF65-F5344CB8AC3E}">
        <p14:creationId xmlns:p14="http://schemas.microsoft.com/office/powerpoint/2010/main" val="8490025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a:extLst>
              <a:ext uri="{FF2B5EF4-FFF2-40B4-BE49-F238E27FC236}">
                <a16:creationId xmlns:a16="http://schemas.microsoft.com/office/drawing/2014/main" id="{1354283E-9F11-437E-BC5F-F9C0C2436E18}"/>
              </a:ext>
            </a:extLst>
          </p:cNvPr>
          <p:cNvSpPr txBox="1">
            <a:spLocks/>
          </p:cNvSpPr>
          <p:nvPr/>
        </p:nvSpPr>
        <p:spPr>
          <a:xfrm>
            <a:off x="0" y="363"/>
            <a:ext cx="11520488"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b="1" dirty="0">
                <a:effectLst>
                  <a:outerShdw blurRad="38100" dist="38100" dir="2700000" algn="tl">
                    <a:srgbClr val="000000">
                      <a:alpha val="43137"/>
                    </a:srgbClr>
                  </a:outerShdw>
                </a:effectLst>
              </a:rPr>
              <a:t>SQL INJECTION ATTACKS = </a:t>
            </a:r>
            <a:r>
              <a:rPr lang="en-US" b="1" dirty="0">
                <a:effectLst>
                  <a:outerShdw blurRad="38100" dist="38100" dir="2700000" algn="tl">
                    <a:srgbClr val="000000">
                      <a:alpha val="43137"/>
                    </a:srgbClr>
                  </a:outerShdw>
                </a:effectLst>
                <a:sym typeface="Wingdings" panose="05000000000000000000" pitchFamily="2" charset="2"/>
              </a:rPr>
              <a:t></a:t>
            </a:r>
            <a:endParaRPr lang="en-US" b="1" dirty="0">
              <a:effectLst>
                <a:outerShdw blurRad="38100" dist="38100" dir="2700000" algn="tl">
                  <a:srgbClr val="000000">
                    <a:alpha val="43137"/>
                  </a:srgbClr>
                </a:outerShdw>
              </a:effectLst>
            </a:endParaRPr>
          </a:p>
        </p:txBody>
      </p:sp>
      <p:cxnSp>
        <p:nvCxnSpPr>
          <p:cNvPr id="3" name="Straight Connector 2">
            <a:extLst>
              <a:ext uri="{FF2B5EF4-FFF2-40B4-BE49-F238E27FC236}">
                <a16:creationId xmlns:a16="http://schemas.microsoft.com/office/drawing/2014/main" id="{6954347F-66DC-4242-9C6C-52600D42AE00}"/>
              </a:ext>
            </a:extLst>
          </p:cNvPr>
          <p:cNvCxnSpPr>
            <a:cxnSpLocks/>
          </p:cNvCxnSpPr>
          <p:nvPr/>
        </p:nvCxnSpPr>
        <p:spPr>
          <a:xfrm>
            <a:off x="0" y="720363"/>
            <a:ext cx="11520488" cy="0"/>
          </a:xfrm>
          <a:prstGeom prst="line">
            <a:avLst/>
          </a:prstGeom>
        </p:spPr>
        <p:style>
          <a:lnRef idx="2">
            <a:schemeClr val="accent1"/>
          </a:lnRef>
          <a:fillRef idx="0">
            <a:schemeClr val="accent1"/>
          </a:fillRef>
          <a:effectRef idx="1">
            <a:schemeClr val="accent1"/>
          </a:effectRef>
          <a:fontRef idx="minor">
            <a:schemeClr val="tx1"/>
          </a:fontRef>
        </p:style>
      </p:cxnSp>
      <p:sp>
        <p:nvSpPr>
          <p:cNvPr id="4" name="Title 3">
            <a:extLst>
              <a:ext uri="{FF2B5EF4-FFF2-40B4-BE49-F238E27FC236}">
                <a16:creationId xmlns:a16="http://schemas.microsoft.com/office/drawing/2014/main" id="{132029BF-ABFF-4ECF-8BA6-CEADF8F035EB}"/>
              </a:ext>
            </a:extLst>
          </p:cNvPr>
          <p:cNvSpPr txBox="1">
            <a:spLocks/>
          </p:cNvSpPr>
          <p:nvPr/>
        </p:nvSpPr>
        <p:spPr>
          <a:xfrm>
            <a:off x="221117" y="929913"/>
            <a:ext cx="10482263" cy="720000"/>
          </a:xfrm>
          <a:prstGeom prst="rect">
            <a:avLst/>
          </a:prstGeom>
          <a:effectLst>
            <a:outerShdw blurRad="50800" dist="38100" dir="2700000" algn="tl"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sz="3600" b="1" i="1" dirty="0">
                <a:effectLst>
                  <a:outerShdw blurRad="38100" dist="38100" dir="2700000" algn="tl">
                    <a:srgbClr val="000000">
                      <a:alpha val="43137"/>
                    </a:srgbClr>
                  </a:outerShdw>
                </a:effectLst>
              </a:rPr>
              <a:t>OH EM GEE! THAT IS SCARY SCARY!!!!</a:t>
            </a:r>
          </a:p>
        </p:txBody>
      </p:sp>
      <p:pic>
        <p:nvPicPr>
          <p:cNvPr id="5" name="Picture 4">
            <a:extLst>
              <a:ext uri="{FF2B5EF4-FFF2-40B4-BE49-F238E27FC236}">
                <a16:creationId xmlns:a16="http://schemas.microsoft.com/office/drawing/2014/main" id="{B8A3BBFC-216D-4BC3-A9E1-92B8A6141CE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887" y="1903428"/>
            <a:ext cx="3780150" cy="3780150"/>
          </a:xfrm>
          <a:prstGeom prst="rect">
            <a:avLst/>
          </a:prstGeom>
        </p:spPr>
      </p:pic>
      <p:pic>
        <p:nvPicPr>
          <p:cNvPr id="6" name="Picture 5">
            <a:extLst>
              <a:ext uri="{FF2B5EF4-FFF2-40B4-BE49-F238E27FC236}">
                <a16:creationId xmlns:a16="http://schemas.microsoft.com/office/drawing/2014/main" id="{F6433788-CDAB-43BF-BE4E-DCD11D33D3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63486" y="1960775"/>
            <a:ext cx="6142115" cy="3665456"/>
          </a:xfrm>
          <a:prstGeom prst="rect">
            <a:avLst/>
          </a:prstGeom>
        </p:spPr>
      </p:pic>
    </p:spTree>
    <p:extLst>
      <p:ext uri="{BB962C8B-B14F-4D97-AF65-F5344CB8AC3E}">
        <p14:creationId xmlns:p14="http://schemas.microsoft.com/office/powerpoint/2010/main" val="4151747319"/>
      </p:ext>
    </p:extLst>
  </p:cSld>
  <p:clrMapOvr>
    <a:masterClrMapping/>
  </p:clrMapOvr>
</p:sld>
</file>

<file path=ppt/theme/theme1.xml><?xml version="1.0" encoding="utf-8"?>
<a:theme xmlns:a="http://schemas.openxmlformats.org/drawingml/2006/main" name="SQLSatOslo 2016">
  <a:themeElements>
    <a:clrScheme name="PASS SQLSaturday">
      <a:dk1>
        <a:srgbClr val="101820"/>
      </a:dk1>
      <a:lt1>
        <a:srgbClr val="FFFFFF"/>
      </a:lt1>
      <a:dk2>
        <a:srgbClr val="414A54"/>
      </a:dk2>
      <a:lt2>
        <a:srgbClr val="F2F2F2"/>
      </a:lt2>
      <a:accent1>
        <a:srgbClr val="007A3E"/>
      </a:accent1>
      <a:accent2>
        <a:srgbClr val="00BF6F"/>
      </a:accent2>
      <a:accent3>
        <a:srgbClr val="2DCCD3"/>
      </a:accent3>
      <a:accent4>
        <a:srgbClr val="007377"/>
      </a:accent4>
      <a:accent5>
        <a:srgbClr val="6558B1"/>
      </a:accent5>
      <a:accent6>
        <a:srgbClr val="AF272F"/>
      </a:accent6>
      <a:hlink>
        <a:srgbClr val="00BF6F"/>
      </a:hlink>
      <a:folHlink>
        <a:srgbClr val="2DCCD3"/>
      </a:folHlink>
    </a:clrScheme>
    <a:fontScheme name="PASS SQLSaturday">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lIns="0" tIns="0" rIns="0" bIns="0" anchor="ctr">
        <a:spAutoFit/>
      </a:bodyPr>
      <a:lstStyle>
        <a:defPPr algn="l">
          <a:defRPr sz="2400" dirty="0" smtClean="0">
            <a:solidFill>
              <a:schemeClr val="accent1"/>
            </a:solidFill>
          </a:defRPr>
        </a:defPPr>
      </a:lst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4071</TotalTime>
  <Words>3011</Words>
  <Application>Microsoft Office PowerPoint</Application>
  <PresentationFormat>Custom</PresentationFormat>
  <Paragraphs>267</Paragraphs>
  <Slides>55</Slides>
  <Notes>0</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55</vt:i4>
      </vt:variant>
    </vt:vector>
  </HeadingPairs>
  <TitlesOfParts>
    <vt:vector size="60" baseType="lpstr">
      <vt:lpstr>Arial</vt:lpstr>
      <vt:lpstr>Segoe UI</vt:lpstr>
      <vt:lpstr>Wingdings</vt:lpstr>
      <vt:lpstr>SQLSatOslo 2016</vt:lpstr>
      <vt:lpstr>Image</vt:lpstr>
      <vt:lpstr>PowerPoint Presentation</vt:lpstr>
      <vt:lpstr>WHO AM I?</vt:lpstr>
      <vt:lpstr>GOALS FOR TODAY</vt:lpstr>
      <vt:lpstr>PowerPoint Presentation</vt:lpstr>
      <vt:lpstr>PROS/CONS OF DYNAMIC SQL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Revealed Design, LLC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Carla Hamilton</dc:creator>
  <cp:lastModifiedBy>SG Tidwell</cp:lastModifiedBy>
  <cp:revision>101</cp:revision>
  <dcterms:created xsi:type="dcterms:W3CDTF">2011-08-19T20:30:49Z</dcterms:created>
  <dcterms:modified xsi:type="dcterms:W3CDTF">2018-03-07T02:32:50Z</dcterms:modified>
</cp:coreProperties>
</file>