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63" r:id="rId2"/>
    <p:sldId id="262" r:id="rId3"/>
    <p:sldId id="257" r:id="rId4"/>
    <p:sldId id="258" r:id="rId5"/>
    <p:sldId id="259" r:id="rId6"/>
    <p:sldId id="294" r:id="rId7"/>
    <p:sldId id="295" r:id="rId8"/>
    <p:sldId id="296" r:id="rId9"/>
    <p:sldId id="297" r:id="rId10"/>
    <p:sldId id="260" r:id="rId11"/>
    <p:sldId id="264" r:id="rId12"/>
    <p:sldId id="261" r:id="rId13"/>
    <p:sldId id="277" r:id="rId14"/>
    <p:sldId id="278" r:id="rId15"/>
    <p:sldId id="279" r:id="rId16"/>
    <p:sldId id="265" r:id="rId17"/>
    <p:sldId id="266" r:id="rId18"/>
    <p:sldId id="267" r:id="rId19"/>
    <p:sldId id="268" r:id="rId20"/>
    <p:sldId id="280" r:id="rId21"/>
    <p:sldId id="269" r:id="rId22"/>
    <p:sldId id="270" r:id="rId23"/>
    <p:sldId id="271" r:id="rId24"/>
    <p:sldId id="281" r:id="rId25"/>
    <p:sldId id="272" r:id="rId26"/>
    <p:sldId id="282" r:id="rId27"/>
    <p:sldId id="283" r:id="rId28"/>
    <p:sldId id="273" r:id="rId29"/>
    <p:sldId id="284" r:id="rId30"/>
    <p:sldId id="285" r:id="rId31"/>
    <p:sldId id="286" r:id="rId32"/>
    <p:sldId id="274" r:id="rId33"/>
    <p:sldId id="298" r:id="rId34"/>
    <p:sldId id="275" r:id="rId35"/>
    <p:sldId id="287" r:id="rId36"/>
    <p:sldId id="288" r:id="rId37"/>
    <p:sldId id="289" r:id="rId38"/>
    <p:sldId id="290" r:id="rId39"/>
    <p:sldId id="293" r:id="rId40"/>
    <p:sldId id="276" r:id="rId41"/>
  </p:sldIdLst>
  <p:sldSz cx="11520488" cy="64801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1" userDrawn="1">
          <p15:clr>
            <a:srgbClr val="A4A3A4"/>
          </p15:clr>
        </p15:guide>
        <p15:guide id="2"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2" d="100"/>
          <a:sy n="72" d="100"/>
        </p:scale>
        <p:origin x="786" y="66"/>
      </p:cViewPr>
      <p:guideLst>
        <p:guide orient="horz" pos="2041"/>
        <p:guide pos="3629"/>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33" name="Rectangle 32"/>
          <p:cNvSpPr>
            <a:spLocks noChangeAspect="1"/>
          </p:cNvSpPr>
          <p:nvPr userDrawn="1"/>
        </p:nvSpPr>
        <p:spPr>
          <a:xfrm>
            <a:off x="6555600" y="-359913"/>
            <a:ext cx="5324000" cy="7200000"/>
          </a:xfrm>
          <a:prstGeom prst="rect">
            <a:avLst/>
          </a:prstGeom>
          <a:blipFill>
            <a:blip r:embed="rId2">
              <a:alphaModFix amt="20000"/>
            </a:blip>
            <a:stretch>
              <a:fillRect/>
            </a:stretch>
          </a:blipFill>
        </p:spPr>
        <p:txBody>
          <a:bodyPr lIns="0" tIns="0" rIns="0" bIns="0" rtlCol="0" anchor="ctr">
            <a:spAutoFit/>
          </a:bodyPr>
          <a:lstStyle/>
          <a:p>
            <a:pPr algn="l"/>
            <a:endParaRPr lang="en-US" sz="2400" dirty="0">
              <a:solidFill>
                <a:schemeClr val="accent1"/>
              </a:solidFill>
            </a:endParaRPr>
          </a:p>
        </p:txBody>
      </p:sp>
      <p:sp>
        <p:nvSpPr>
          <p:cNvPr id="2" name="Title 1"/>
          <p:cNvSpPr>
            <a:spLocks noGrp="1"/>
          </p:cNvSpPr>
          <p:nvPr>
            <p:ph type="ctrTitle" hasCustomPrompt="1"/>
          </p:nvPr>
        </p:nvSpPr>
        <p:spPr>
          <a:xfrm>
            <a:off x="359907" y="3779838"/>
            <a:ext cx="10800218" cy="2339975"/>
          </a:xfrm>
        </p:spPr>
        <p:txBody>
          <a:bodyPr anchor="b">
            <a:noAutofit/>
          </a:bodyPr>
          <a:lstStyle>
            <a:lvl1pPr algn="l">
              <a:defRPr sz="6000">
                <a:solidFill>
                  <a:schemeClr val="tx1"/>
                </a:solidFill>
                <a:latin typeface="+mn-lt"/>
              </a:defRPr>
            </a:lvl1pPr>
          </a:lstStyle>
          <a:p>
            <a:r>
              <a:rPr lang="en-US" dirty="0"/>
              <a:t>Presentation Title</a:t>
            </a:r>
          </a:p>
        </p:txBody>
      </p:sp>
      <p:sp>
        <p:nvSpPr>
          <p:cNvPr id="14" name="Text Placeholder 13"/>
          <p:cNvSpPr>
            <a:spLocks noGrp="1"/>
          </p:cNvSpPr>
          <p:nvPr>
            <p:ph type="body" sz="quarter" idx="10" hasCustomPrompt="1"/>
          </p:nvPr>
        </p:nvSpPr>
        <p:spPr>
          <a:xfrm>
            <a:off x="361157" y="360588"/>
            <a:ext cx="10799762" cy="1079500"/>
          </a:xfrm>
        </p:spPr>
        <p:txBody>
          <a:bodyPr anchor="t">
            <a:noAutofit/>
          </a:bodyPr>
          <a:lstStyle>
            <a:lvl1pPr algn="l">
              <a:defRPr lang="en-US" sz="4000" b="0" kern="1200" dirty="0" smtClean="0">
                <a:solidFill>
                  <a:schemeClr val="accent1"/>
                </a:solidFill>
                <a:latin typeface="+mj-lt"/>
                <a:ea typeface="+mn-ea"/>
                <a:cs typeface="+mn-cs"/>
              </a:defRPr>
            </a:lvl1pPr>
          </a:lstStyle>
          <a:p>
            <a:pPr lvl="0"/>
            <a:r>
              <a:rPr lang="en-US" dirty="0"/>
              <a:t>Speaker Name</a:t>
            </a:r>
          </a:p>
        </p:txBody>
      </p:sp>
      <p:pic>
        <p:nvPicPr>
          <p:cNvPr id="6" name="Picture 5"/>
          <p:cNvPicPr>
            <a:picLocks noChangeAspect="1"/>
          </p:cNvPicPr>
          <p:nvPr userDrawn="1"/>
        </p:nvPicPr>
        <p:blipFill>
          <a:blip r:embed="rId3"/>
          <a:stretch>
            <a:fillRect/>
          </a:stretch>
        </p:blipFill>
        <p:spPr>
          <a:xfrm>
            <a:off x="8673244" y="3060087"/>
            <a:ext cx="2486881" cy="360000"/>
          </a:xfrm>
          <a:prstGeom prst="rect">
            <a:avLst/>
          </a:prstGeom>
        </p:spPr>
      </p:pic>
    </p:spTree>
    <p:extLst>
      <p:ext uri="{BB962C8B-B14F-4D97-AF65-F5344CB8AC3E}">
        <p14:creationId xmlns:p14="http://schemas.microsoft.com/office/powerpoint/2010/main" val="800730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23" name="Rectangle 22"/>
          <p:cNvSpPr>
            <a:spLocks noChangeAspect="1"/>
          </p:cNvSpPr>
          <p:nvPr userDrawn="1"/>
        </p:nvSpPr>
        <p:spPr>
          <a:xfrm>
            <a:off x="-360000" y="-359913"/>
            <a:ext cx="5324000" cy="7200000"/>
          </a:xfrm>
          <a:prstGeom prst="rect">
            <a:avLst/>
          </a:prstGeom>
          <a:blipFill>
            <a:blip r:embed="rId2">
              <a:alphaModFix amt="20000"/>
            </a:blip>
            <a:stretch>
              <a:fillRect/>
            </a:stretch>
          </a:blipFill>
        </p:spPr>
        <p:txBody>
          <a:bodyPr lIns="0" tIns="0" rIns="0" bIns="0" rtlCol="0" anchor="ctr">
            <a:spAutoFit/>
          </a:bodyPr>
          <a:lstStyle/>
          <a:p>
            <a:pPr algn="l"/>
            <a:endParaRPr lang="en-US" sz="2400" dirty="0">
              <a:solidFill>
                <a:schemeClr val="accent1"/>
              </a:solidFill>
            </a:endParaRPr>
          </a:p>
        </p:txBody>
      </p:sp>
      <p:sp>
        <p:nvSpPr>
          <p:cNvPr id="2" name="Title 1"/>
          <p:cNvSpPr>
            <a:spLocks noGrp="1"/>
          </p:cNvSpPr>
          <p:nvPr>
            <p:ph type="title" hasCustomPrompt="1"/>
          </p:nvPr>
        </p:nvSpPr>
        <p:spPr>
          <a:xfrm>
            <a:off x="360364" y="360363"/>
            <a:ext cx="10799762" cy="5759449"/>
          </a:xfrm>
        </p:spPr>
        <p:txBody>
          <a:bodyPr anchor="ctr"/>
          <a:lstStyle>
            <a:lvl1pPr algn="r">
              <a:defRPr sz="6000" b="0" i="0" cap="none">
                <a:solidFill>
                  <a:schemeClr val="accent1"/>
                </a:solidFill>
                <a:latin typeface="+mj-lt"/>
                <a:cs typeface="Arial"/>
              </a:defRPr>
            </a:lvl1pPr>
          </a:lstStyle>
          <a:p>
            <a:r>
              <a:rPr lang="en-US" dirty="0"/>
              <a:t>Section Title</a:t>
            </a:r>
          </a:p>
        </p:txBody>
      </p:sp>
    </p:spTree>
    <p:extLst>
      <p:ext uri="{BB962C8B-B14F-4D97-AF65-F5344CB8AC3E}">
        <p14:creationId xmlns:p14="http://schemas.microsoft.com/office/powerpoint/2010/main" val="3510596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0" indent="0">
              <a:buFont typeface="Wingdings" charset="2"/>
              <a:buNone/>
              <a:defRPr>
                <a:solidFill>
                  <a:schemeClr val="tx2"/>
                </a:solidFill>
              </a:defRPr>
            </a:lvl1pPr>
            <a:lvl2pPr marL="576027" indent="0">
              <a:buFont typeface="Wingdings" charset="2"/>
              <a:buNone/>
              <a:defRPr>
                <a:solidFill>
                  <a:srgbClr val="474947"/>
                </a:solidFill>
              </a:defRPr>
            </a:lvl2pPr>
            <a:lvl3pPr marL="1152053" indent="0">
              <a:buFont typeface="Wingdings" charset="2"/>
              <a:buNone/>
              <a:defRPr>
                <a:solidFill>
                  <a:srgbClr val="474947"/>
                </a:solidFill>
              </a:defRPr>
            </a:lvl3pPr>
            <a:lvl4pPr marL="1728079" indent="0">
              <a:buFont typeface="Wingdings" charset="2"/>
              <a:buNone/>
              <a:defRPr>
                <a:solidFill>
                  <a:srgbClr val="474947"/>
                </a:solidFill>
              </a:defRPr>
            </a:lvl4pPr>
            <a:lvl5pPr marL="2304105" indent="0">
              <a:buFont typeface="Wingdings" charset="2"/>
              <a:buNone/>
              <a:defRPr>
                <a:solidFill>
                  <a:srgbClr val="474947"/>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65140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21537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Only">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125" y="360363"/>
            <a:ext cx="10800000" cy="5759450"/>
          </a:xfrm>
        </p:spPr>
        <p:txBody>
          <a:bodyPr/>
          <a:lstStyle>
            <a:lvl1pPr marL="0" indent="0">
              <a:buFont typeface="Wingdings" charset="2"/>
              <a:buNone/>
              <a:defRPr>
                <a:solidFill>
                  <a:schemeClr val="tx2"/>
                </a:solidFill>
              </a:defRPr>
            </a:lvl1pPr>
            <a:lvl2pPr marL="576027" indent="0">
              <a:buFont typeface="Wingdings" charset="2"/>
              <a:buNone/>
              <a:defRPr>
                <a:solidFill>
                  <a:srgbClr val="474947"/>
                </a:solidFill>
              </a:defRPr>
            </a:lvl2pPr>
            <a:lvl3pPr marL="1152053" indent="0">
              <a:buFont typeface="Wingdings" charset="2"/>
              <a:buNone/>
              <a:defRPr>
                <a:solidFill>
                  <a:srgbClr val="474947"/>
                </a:solidFill>
              </a:defRPr>
            </a:lvl3pPr>
            <a:lvl4pPr marL="1728079" indent="0">
              <a:buFont typeface="Wingdings" charset="2"/>
              <a:buNone/>
              <a:defRPr>
                <a:solidFill>
                  <a:srgbClr val="474947"/>
                </a:solidFill>
              </a:defRPr>
            </a:lvl4pPr>
            <a:lvl5pPr marL="2304105" indent="0">
              <a:buFont typeface="Wingdings" charset="2"/>
              <a:buNone/>
              <a:defRPr>
                <a:solidFill>
                  <a:srgbClr val="474947"/>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90547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dirty="0"/>
              <a:t>Click to edit Master title style</a:t>
            </a:r>
          </a:p>
        </p:txBody>
      </p:sp>
      <p:sp>
        <p:nvSpPr>
          <p:cNvPr id="3" name="Content Placeholder 2"/>
          <p:cNvSpPr>
            <a:spLocks noGrp="1"/>
          </p:cNvSpPr>
          <p:nvPr>
            <p:ph sz="half" idx="1"/>
          </p:nvPr>
        </p:nvSpPr>
        <p:spPr>
          <a:xfrm>
            <a:off x="361038" y="1439863"/>
            <a:ext cx="5397726" cy="4679950"/>
          </a:xfrm>
        </p:spPr>
        <p:txBody>
          <a:bodyPr rIns="180000">
            <a:normAutofit/>
          </a:bodyPr>
          <a:lstStyle>
            <a:lvl1pPr>
              <a:defRPr sz="2800"/>
            </a:lvl1pPr>
            <a:lvl2pPr>
              <a:defRPr sz="2400"/>
            </a:lvl2pPr>
            <a:lvl3pPr>
              <a:defRPr sz="2000"/>
            </a:lvl3pPr>
            <a:lvl4pPr>
              <a:defRPr sz="1800"/>
            </a:lvl4pPr>
            <a:lvl5pPr>
              <a:defRPr sz="1800"/>
            </a:lvl5pPr>
            <a:lvl6pPr>
              <a:defRPr sz="2268"/>
            </a:lvl6pPr>
            <a:lvl7pPr>
              <a:defRPr sz="2268"/>
            </a:lvl7pPr>
            <a:lvl8pPr>
              <a:defRPr sz="2268"/>
            </a:lvl8pPr>
            <a:lvl9pPr>
              <a:defRPr sz="2268"/>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5761038" y="1439863"/>
            <a:ext cx="5399087" cy="4679950"/>
          </a:xfrm>
        </p:spPr>
        <p:txBody>
          <a:bodyPr lIns="180000">
            <a:normAutofit/>
          </a:bodyPr>
          <a:lstStyle>
            <a:lvl1pPr>
              <a:defRPr sz="2800"/>
            </a:lvl1pPr>
            <a:lvl2pPr>
              <a:defRPr sz="2400"/>
            </a:lvl2pPr>
            <a:lvl3pPr>
              <a:defRPr sz="2000"/>
            </a:lvl3pPr>
            <a:lvl4pPr>
              <a:defRPr sz="1800"/>
            </a:lvl4pPr>
            <a:lvl5pPr>
              <a:defRPr sz="1800"/>
            </a:lvl5pPr>
            <a:lvl6pPr>
              <a:defRPr sz="2268"/>
            </a:lvl6pPr>
            <a:lvl7pPr>
              <a:defRPr sz="2268"/>
            </a:lvl7pPr>
            <a:lvl8pPr>
              <a:defRPr sz="2268"/>
            </a:lvl8pPr>
            <a:lvl9pPr>
              <a:defRPr sz="2268"/>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2983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6986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wmf"/><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1038" y="360363"/>
            <a:ext cx="10800000" cy="720000"/>
          </a:xfrm>
          <a:prstGeom prst="rect">
            <a:avLst/>
          </a:prstGeom>
        </p:spPr>
        <p:txBody>
          <a:bodyPr vert="horz" lIns="0" tIns="0" rIns="0" bIns="0" rtlCol="0" anchor="ctr">
            <a:noAutofit/>
          </a:bodyPr>
          <a:lstStyle/>
          <a:p>
            <a:r>
              <a:rPr lang="en-US" dirty="0"/>
              <a:t>Click to edit Master title style</a:t>
            </a:r>
          </a:p>
        </p:txBody>
      </p:sp>
      <p:sp>
        <p:nvSpPr>
          <p:cNvPr id="3" name="Text Placeholder 2"/>
          <p:cNvSpPr>
            <a:spLocks noGrp="1"/>
          </p:cNvSpPr>
          <p:nvPr>
            <p:ph type="body" idx="1"/>
          </p:nvPr>
        </p:nvSpPr>
        <p:spPr>
          <a:xfrm>
            <a:off x="360125" y="1439813"/>
            <a:ext cx="10800000" cy="4680000"/>
          </a:xfrm>
          <a:prstGeom prst="rect">
            <a:avLst/>
          </a:prstGeom>
        </p:spPr>
        <p:txBody>
          <a:bodyPr vert="horz" lIns="0" tIns="0" rIns="0" bIns="0" rtlCol="0" anchor="t">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p:cNvSpPr txBox="1"/>
          <p:nvPr userDrawn="1"/>
        </p:nvSpPr>
        <p:spPr>
          <a:xfrm>
            <a:off x="1587525" y="1153073"/>
            <a:ext cx="184731" cy="441339"/>
          </a:xfrm>
          <a:prstGeom prst="rect">
            <a:avLst/>
          </a:prstGeom>
          <a:noFill/>
        </p:spPr>
        <p:txBody>
          <a:bodyPr wrap="none" rtlCol="0">
            <a:spAutoFit/>
          </a:bodyPr>
          <a:lstStyle/>
          <a:p>
            <a:endParaRPr lang="en-US" sz="2268" dirty="0"/>
          </a:p>
        </p:txBody>
      </p:sp>
      <p:graphicFrame>
        <p:nvGraphicFramePr>
          <p:cNvPr id="9" name="Object 8"/>
          <p:cNvGraphicFramePr>
            <a:graphicFrameLocks noChangeAspect="1"/>
          </p:cNvGraphicFramePr>
          <p:nvPr userDrawn="1">
            <p:extLst>
              <p:ext uri="{D42A27DB-BD31-4B8C-83A1-F6EECF244321}">
                <p14:modId xmlns:p14="http://schemas.microsoft.com/office/powerpoint/2010/main" val="1855242954"/>
              </p:ext>
            </p:extLst>
          </p:nvPr>
        </p:nvGraphicFramePr>
        <p:xfrm>
          <a:off x="10713600" y="5940175"/>
          <a:ext cx="626616" cy="360000"/>
        </p:xfrm>
        <a:graphic>
          <a:graphicData uri="http://schemas.openxmlformats.org/presentationml/2006/ole">
            <mc:AlternateContent xmlns:mc="http://schemas.openxmlformats.org/markup-compatibility/2006">
              <mc:Choice xmlns:v="urn:schemas-microsoft-com:vml" Requires="v">
                <p:oleObj spid="_x0000_s1028" name="Image" r:id="rId10" imgW="2279520" imgH="1310400" progId="Photoshop.Image.18">
                  <p:embed/>
                </p:oleObj>
              </mc:Choice>
              <mc:Fallback>
                <p:oleObj name="Image" r:id="rId10" imgW="2279520" imgH="1310400" progId="Photoshop.Image.18">
                  <p:embed/>
                  <p:pic>
                    <p:nvPicPr>
                      <p:cNvPr id="9" name="Object 8"/>
                      <p:cNvPicPr/>
                      <p:nvPr/>
                    </p:nvPicPr>
                    <p:blipFill>
                      <a:blip r:embed="rId11"/>
                      <a:stretch>
                        <a:fillRect/>
                      </a:stretch>
                    </p:blipFill>
                    <p:spPr>
                      <a:xfrm>
                        <a:off x="10713600" y="5940175"/>
                        <a:ext cx="626616" cy="360000"/>
                      </a:xfrm>
                      <a:prstGeom prst="rect">
                        <a:avLst/>
                      </a:prstGeom>
                    </p:spPr>
                  </p:pic>
                </p:oleObj>
              </mc:Fallback>
            </mc:AlternateContent>
          </a:graphicData>
        </a:graphic>
      </p:graphicFrame>
    </p:spTree>
    <p:extLst>
      <p:ext uri="{BB962C8B-B14F-4D97-AF65-F5344CB8AC3E}">
        <p14:creationId xmlns:p14="http://schemas.microsoft.com/office/powerpoint/2010/main" val="517766698"/>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4" r:id="rId4"/>
    <p:sldLayoutId id="2147483656" r:id="rId5"/>
    <p:sldLayoutId id="2147483652" r:id="rId6"/>
    <p:sldLayoutId id="2147483655" r:id="rId7"/>
  </p:sldLayoutIdLst>
  <p:txStyles>
    <p:titleStyle>
      <a:lvl1pPr algn="l" defTabSz="576026" rtl="0" eaLnBrk="1" latinLnBrk="0" hangingPunct="1">
        <a:spcBef>
          <a:spcPct val="0"/>
        </a:spcBef>
        <a:buNone/>
        <a:defRPr sz="4400" kern="1200">
          <a:solidFill>
            <a:schemeClr val="accent1"/>
          </a:solidFill>
          <a:latin typeface="+mj-lt"/>
          <a:ea typeface="+mj-ea"/>
          <a:cs typeface="+mj-cs"/>
        </a:defRPr>
      </a:lvl1pPr>
    </p:titleStyle>
    <p:bodyStyle>
      <a:lvl1pPr marL="0" indent="0" algn="l" defTabSz="576026" rtl="0" eaLnBrk="1" latinLnBrk="0" hangingPunct="1">
        <a:spcBef>
          <a:spcPct val="20000"/>
        </a:spcBef>
        <a:buFont typeface="Wingdings" charset="2"/>
        <a:buNone/>
        <a:defRPr sz="3600" kern="1200">
          <a:solidFill>
            <a:schemeClr val="tx2"/>
          </a:solidFill>
          <a:latin typeface="+mn-lt"/>
          <a:ea typeface="+mn-ea"/>
          <a:cs typeface="+mn-cs"/>
        </a:defRPr>
      </a:lvl1pPr>
      <a:lvl2pPr marL="576027" indent="0" algn="l" defTabSz="576026" rtl="0" eaLnBrk="1" latinLnBrk="0" hangingPunct="1">
        <a:spcBef>
          <a:spcPct val="20000"/>
        </a:spcBef>
        <a:buFont typeface="Wingdings" charset="2"/>
        <a:buNone/>
        <a:defRPr sz="3200" kern="1200">
          <a:solidFill>
            <a:schemeClr val="tx2"/>
          </a:solidFill>
          <a:latin typeface="+mn-lt"/>
          <a:ea typeface="+mn-ea"/>
          <a:cs typeface="+mn-cs"/>
        </a:defRPr>
      </a:lvl2pPr>
      <a:lvl3pPr marL="1152053" indent="0" algn="l" defTabSz="576026" rtl="0" eaLnBrk="1" latinLnBrk="0" hangingPunct="1">
        <a:spcBef>
          <a:spcPct val="20000"/>
        </a:spcBef>
        <a:buFont typeface="Wingdings" charset="2"/>
        <a:buNone/>
        <a:defRPr sz="2400" kern="1200">
          <a:solidFill>
            <a:schemeClr val="tx2"/>
          </a:solidFill>
          <a:latin typeface="+mn-lt"/>
          <a:ea typeface="+mn-ea"/>
          <a:cs typeface="+mn-cs"/>
        </a:defRPr>
      </a:lvl3pPr>
      <a:lvl4pPr marL="1728079" indent="0" algn="l" defTabSz="576026" rtl="0" eaLnBrk="1" latinLnBrk="0" hangingPunct="1">
        <a:spcBef>
          <a:spcPct val="20000"/>
        </a:spcBef>
        <a:buFont typeface="Wingdings" charset="2"/>
        <a:buNone/>
        <a:defRPr sz="2400" kern="1200">
          <a:solidFill>
            <a:schemeClr val="tx2"/>
          </a:solidFill>
          <a:latin typeface="+mn-lt"/>
          <a:ea typeface="+mn-ea"/>
          <a:cs typeface="+mn-cs"/>
        </a:defRPr>
      </a:lvl4pPr>
      <a:lvl5pPr marL="2304105" indent="0" algn="l" defTabSz="576026" rtl="0" eaLnBrk="1" latinLnBrk="0" hangingPunct="1">
        <a:spcBef>
          <a:spcPct val="20000"/>
        </a:spcBef>
        <a:buFont typeface="Wingdings" charset="2"/>
        <a:buNone/>
        <a:defRPr sz="2000" kern="1200">
          <a:solidFill>
            <a:schemeClr val="tx2"/>
          </a:solidFill>
          <a:latin typeface="+mn-lt"/>
          <a:ea typeface="+mn-ea"/>
          <a:cs typeface="+mn-cs"/>
        </a:defRPr>
      </a:lvl5pPr>
      <a:lvl6pPr marL="3168145" indent="-288013" algn="l" defTabSz="576026" rtl="0" eaLnBrk="1" latinLnBrk="0" hangingPunct="1">
        <a:spcBef>
          <a:spcPct val="20000"/>
        </a:spcBef>
        <a:buFont typeface="Arial"/>
        <a:buChar char="•"/>
        <a:defRPr sz="2520" kern="1200">
          <a:solidFill>
            <a:schemeClr val="tx1"/>
          </a:solidFill>
          <a:latin typeface="+mn-lt"/>
          <a:ea typeface="+mn-ea"/>
          <a:cs typeface="+mn-cs"/>
        </a:defRPr>
      </a:lvl6pPr>
      <a:lvl7pPr marL="3744171" indent="-288013" algn="l" defTabSz="576026" rtl="0" eaLnBrk="1" latinLnBrk="0" hangingPunct="1">
        <a:spcBef>
          <a:spcPct val="20000"/>
        </a:spcBef>
        <a:buFont typeface="Arial"/>
        <a:buChar char="•"/>
        <a:defRPr sz="2520" kern="1200">
          <a:solidFill>
            <a:schemeClr val="tx1"/>
          </a:solidFill>
          <a:latin typeface="+mn-lt"/>
          <a:ea typeface="+mn-ea"/>
          <a:cs typeface="+mn-cs"/>
        </a:defRPr>
      </a:lvl7pPr>
      <a:lvl8pPr marL="4320197" indent="-288013" algn="l" defTabSz="576026" rtl="0" eaLnBrk="1" latinLnBrk="0" hangingPunct="1">
        <a:spcBef>
          <a:spcPct val="20000"/>
        </a:spcBef>
        <a:buFont typeface="Arial"/>
        <a:buChar char="•"/>
        <a:defRPr sz="2520" kern="1200">
          <a:solidFill>
            <a:schemeClr val="tx1"/>
          </a:solidFill>
          <a:latin typeface="+mn-lt"/>
          <a:ea typeface="+mn-ea"/>
          <a:cs typeface="+mn-cs"/>
        </a:defRPr>
      </a:lvl8pPr>
      <a:lvl9pPr marL="4896223" indent="-288013" algn="l" defTabSz="576026" rtl="0" eaLnBrk="1" latinLnBrk="0" hangingPunct="1">
        <a:spcBef>
          <a:spcPct val="20000"/>
        </a:spcBef>
        <a:buFont typeface="Arial"/>
        <a:buChar char="•"/>
        <a:defRPr sz="2520" kern="1200">
          <a:solidFill>
            <a:schemeClr val="tx1"/>
          </a:solidFill>
          <a:latin typeface="+mn-lt"/>
          <a:ea typeface="+mn-ea"/>
          <a:cs typeface="+mn-cs"/>
        </a:defRPr>
      </a:lvl9pPr>
    </p:bodyStyle>
    <p:otherStyle>
      <a:defPPr>
        <a:defRPr lang="en-US"/>
      </a:defPPr>
      <a:lvl1pPr marL="0" algn="l" defTabSz="576026" rtl="0" eaLnBrk="1" latinLnBrk="0" hangingPunct="1">
        <a:defRPr sz="2268" kern="1200">
          <a:solidFill>
            <a:schemeClr val="tx1"/>
          </a:solidFill>
          <a:latin typeface="+mn-lt"/>
          <a:ea typeface="+mn-ea"/>
          <a:cs typeface="+mn-cs"/>
        </a:defRPr>
      </a:lvl1pPr>
      <a:lvl2pPr marL="576026" algn="l" defTabSz="576026" rtl="0" eaLnBrk="1" latinLnBrk="0" hangingPunct="1">
        <a:defRPr sz="2268" kern="1200">
          <a:solidFill>
            <a:schemeClr val="tx1"/>
          </a:solidFill>
          <a:latin typeface="+mn-lt"/>
          <a:ea typeface="+mn-ea"/>
          <a:cs typeface="+mn-cs"/>
        </a:defRPr>
      </a:lvl2pPr>
      <a:lvl3pPr marL="1152053" algn="l" defTabSz="576026" rtl="0" eaLnBrk="1" latinLnBrk="0" hangingPunct="1">
        <a:defRPr sz="2268" kern="1200">
          <a:solidFill>
            <a:schemeClr val="tx1"/>
          </a:solidFill>
          <a:latin typeface="+mn-lt"/>
          <a:ea typeface="+mn-ea"/>
          <a:cs typeface="+mn-cs"/>
        </a:defRPr>
      </a:lvl3pPr>
      <a:lvl4pPr marL="1728079" algn="l" defTabSz="576026" rtl="0" eaLnBrk="1" latinLnBrk="0" hangingPunct="1">
        <a:defRPr sz="2268" kern="1200">
          <a:solidFill>
            <a:schemeClr val="tx1"/>
          </a:solidFill>
          <a:latin typeface="+mn-lt"/>
          <a:ea typeface="+mn-ea"/>
          <a:cs typeface="+mn-cs"/>
        </a:defRPr>
      </a:lvl4pPr>
      <a:lvl5pPr marL="2304105" algn="l" defTabSz="576026" rtl="0" eaLnBrk="1" latinLnBrk="0" hangingPunct="1">
        <a:defRPr sz="2268" kern="1200">
          <a:solidFill>
            <a:schemeClr val="tx1"/>
          </a:solidFill>
          <a:latin typeface="+mn-lt"/>
          <a:ea typeface="+mn-ea"/>
          <a:cs typeface="+mn-cs"/>
        </a:defRPr>
      </a:lvl5pPr>
      <a:lvl6pPr marL="2880131" algn="l" defTabSz="576026" rtl="0" eaLnBrk="1" latinLnBrk="0" hangingPunct="1">
        <a:defRPr sz="2268" kern="1200">
          <a:solidFill>
            <a:schemeClr val="tx1"/>
          </a:solidFill>
          <a:latin typeface="+mn-lt"/>
          <a:ea typeface="+mn-ea"/>
          <a:cs typeface="+mn-cs"/>
        </a:defRPr>
      </a:lvl6pPr>
      <a:lvl7pPr marL="3456158" algn="l" defTabSz="576026" rtl="0" eaLnBrk="1" latinLnBrk="0" hangingPunct="1">
        <a:defRPr sz="2268" kern="1200">
          <a:solidFill>
            <a:schemeClr val="tx1"/>
          </a:solidFill>
          <a:latin typeface="+mn-lt"/>
          <a:ea typeface="+mn-ea"/>
          <a:cs typeface="+mn-cs"/>
        </a:defRPr>
      </a:lvl7pPr>
      <a:lvl8pPr marL="4032184" algn="l" defTabSz="576026" rtl="0" eaLnBrk="1" latinLnBrk="0" hangingPunct="1">
        <a:defRPr sz="2268" kern="1200">
          <a:solidFill>
            <a:schemeClr val="tx1"/>
          </a:solidFill>
          <a:latin typeface="+mn-lt"/>
          <a:ea typeface="+mn-ea"/>
          <a:cs typeface="+mn-cs"/>
        </a:defRPr>
      </a:lvl8pPr>
      <a:lvl9pPr marL="4608210" algn="l" defTabSz="576026" rtl="0" eaLnBrk="1" latinLnBrk="0" hangingPunct="1">
        <a:defRPr sz="226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81" userDrawn="1">
          <p15:clr>
            <a:srgbClr val="F26B43"/>
          </p15:clr>
        </p15:guide>
        <p15:guide id="2" pos="3629" userDrawn="1">
          <p15:clr>
            <a:srgbClr val="F26B43"/>
          </p15:clr>
        </p15:guide>
        <p15:guide id="3" pos="7030" userDrawn="1">
          <p15:clr>
            <a:srgbClr val="F26B43"/>
          </p15:clr>
        </p15:guide>
        <p15:guide id="4" pos="227" userDrawn="1">
          <p15:clr>
            <a:srgbClr val="F26B43"/>
          </p15:clr>
        </p15:guide>
        <p15:guide id="5" orient="horz" pos="227" userDrawn="1">
          <p15:clr>
            <a:srgbClr val="F26B43"/>
          </p15:clr>
        </p15:guide>
        <p15:guide id="7" orient="horz" pos="680" userDrawn="1">
          <p15:clr>
            <a:srgbClr val="F26B43"/>
          </p15:clr>
        </p15:guide>
        <p15:guide id="8" orient="horz" pos="907" userDrawn="1">
          <p15:clr>
            <a:srgbClr val="F26B43"/>
          </p15:clr>
        </p15:guide>
        <p15:guide id="9" orient="horz" pos="3855" userDrawn="1">
          <p15:clr>
            <a:srgbClr val="F26B43"/>
          </p15:clr>
        </p15:guide>
        <p15:guide id="10" orient="horz" pos="204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hyperlink" Target="http://www.sqlcodemonkey.com/"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DYNAMIC SQL:</a:t>
            </a:r>
            <a:br>
              <a:rPr lang="en-US" dirty="0"/>
            </a:br>
            <a:r>
              <a:rPr lang="en-US" sz="3600" dirty="0"/>
              <a:t>Tables/Pivots/Parameters</a:t>
            </a:r>
          </a:p>
        </p:txBody>
      </p:sp>
      <p:sp>
        <p:nvSpPr>
          <p:cNvPr id="3" name="Text Placeholder 2"/>
          <p:cNvSpPr>
            <a:spLocks noGrp="1"/>
          </p:cNvSpPr>
          <p:nvPr>
            <p:ph type="body" sz="quarter" idx="10"/>
          </p:nvPr>
        </p:nvSpPr>
        <p: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r>
              <a:rPr lang="en-US" sz="6000" dirty="0"/>
              <a:t>Steven Tidwell</a:t>
            </a:r>
          </a:p>
        </p:txBody>
      </p:sp>
    </p:spTree>
    <p:extLst>
      <p:ext uri="{BB962C8B-B14F-4D97-AF65-F5344CB8AC3E}">
        <p14:creationId xmlns:p14="http://schemas.microsoft.com/office/powerpoint/2010/main" val="39478864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effectLst>
            <a:outerShdw blurRad="50800" dist="38100" dir="5400000" algn="t" rotWithShape="0">
              <a:prstClr val="black">
                <a:alpha val="40000"/>
              </a:prstClr>
            </a:outerShdw>
          </a:effectLst>
        </p:spPr>
        <p:txBody>
          <a:bodyPr/>
          <a:lstStyle/>
          <a:p>
            <a:r>
              <a:rPr lang="en-US" dirty="0"/>
              <a:t>BUILDING A DYNAMIC QUERY</a:t>
            </a:r>
          </a:p>
        </p:txBody>
      </p:sp>
      <p:cxnSp>
        <p:nvCxnSpPr>
          <p:cNvPr id="10" name="Straight Connector 9"/>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361038" y="1267095"/>
            <a:ext cx="10800000" cy="523220"/>
          </a:xfrm>
          <a:prstGeom prst="rect">
            <a:avLst/>
          </a:prstGeom>
        </p:spPr>
        <p:txBody>
          <a:bodyPr wrap="square">
            <a:spAutoFit/>
          </a:bodyPr>
          <a:lstStyle/>
          <a:p>
            <a:pPr algn="ctr"/>
            <a:r>
              <a:rPr lang="en-US" sz="2800" dirty="0"/>
              <a:t>There are 3 main parts to building a DYNAMIC SQL Statement</a:t>
            </a:r>
          </a:p>
        </p:txBody>
      </p:sp>
      <p:sp>
        <p:nvSpPr>
          <p:cNvPr id="13" name="TextBox 12"/>
          <p:cNvSpPr txBox="1"/>
          <p:nvPr/>
        </p:nvSpPr>
        <p:spPr>
          <a:xfrm>
            <a:off x="1179443" y="1977046"/>
            <a:ext cx="6750502" cy="954107"/>
          </a:xfrm>
          <a:prstGeom prst="rect">
            <a:avLst/>
          </a:prstGeom>
          <a:noFill/>
        </p:spPr>
        <p:txBody>
          <a:bodyPr wrap="none" rtlCol="0">
            <a:spAutoFit/>
          </a:bodyPr>
          <a:lstStyle/>
          <a:p>
            <a:pPr marL="285750" indent="-285750">
              <a:buFont typeface="Arial" panose="020B0604020202020204" pitchFamily="34" charset="0"/>
              <a:buChar char="•"/>
            </a:pPr>
            <a:r>
              <a:rPr lang="en-US" sz="2000" dirty="0"/>
              <a:t>Declare a Variable to hold your Dynamic SQL Statement</a:t>
            </a:r>
          </a:p>
          <a:p>
            <a:pPr lvl="1"/>
            <a:r>
              <a:rPr lang="en-US" b="1" dirty="0">
                <a:solidFill>
                  <a:srgbClr val="00B050"/>
                </a:solidFill>
              </a:rPr>
              <a:t>DECLARE @</a:t>
            </a:r>
            <a:r>
              <a:rPr lang="en-US" b="1" dirty="0" err="1">
                <a:solidFill>
                  <a:srgbClr val="00B050"/>
                </a:solidFill>
              </a:rPr>
              <a:t>MySQLVariable</a:t>
            </a:r>
            <a:r>
              <a:rPr lang="en-US" b="1" dirty="0">
                <a:solidFill>
                  <a:srgbClr val="00B050"/>
                </a:solidFill>
              </a:rPr>
              <a:t> </a:t>
            </a:r>
            <a:r>
              <a:rPr lang="en-US" b="1" dirty="0">
                <a:solidFill>
                  <a:srgbClr val="FF0000"/>
                </a:solidFill>
              </a:rPr>
              <a:t>NVARCHAR(MAX)</a:t>
            </a:r>
          </a:p>
          <a:p>
            <a:pPr lvl="1"/>
            <a:r>
              <a:rPr lang="en-US" b="1" dirty="0">
                <a:solidFill>
                  <a:srgbClr val="FF0000"/>
                </a:solidFill>
              </a:rPr>
              <a:t>	</a:t>
            </a:r>
          </a:p>
        </p:txBody>
      </p:sp>
      <p:sp>
        <p:nvSpPr>
          <p:cNvPr id="14" name="TextBox 13"/>
          <p:cNvSpPr txBox="1"/>
          <p:nvPr/>
        </p:nvSpPr>
        <p:spPr>
          <a:xfrm>
            <a:off x="1470991" y="2746487"/>
            <a:ext cx="2166234" cy="369332"/>
          </a:xfrm>
          <a:prstGeom prst="rect">
            <a:avLst/>
          </a:prstGeom>
          <a:noFill/>
        </p:spPr>
        <p:txBody>
          <a:bodyPr wrap="none" rtlCol="0">
            <a:spAutoFit/>
          </a:bodyPr>
          <a:lstStyle/>
          <a:p>
            <a:r>
              <a:rPr lang="en-US" b="1" dirty="0"/>
              <a:t>WHY NVARCHAR?</a:t>
            </a:r>
          </a:p>
        </p:txBody>
      </p:sp>
      <p:sp>
        <p:nvSpPr>
          <p:cNvPr id="15" name="TextBox 14"/>
          <p:cNvSpPr txBox="1"/>
          <p:nvPr/>
        </p:nvSpPr>
        <p:spPr>
          <a:xfrm>
            <a:off x="1470991" y="3054263"/>
            <a:ext cx="9464759" cy="923330"/>
          </a:xfrm>
          <a:prstGeom prst="rect">
            <a:avLst/>
          </a:prstGeom>
          <a:noFill/>
        </p:spPr>
        <p:txBody>
          <a:bodyPr wrap="square" rtlCol="0">
            <a:spAutoFit/>
          </a:bodyPr>
          <a:lstStyle/>
          <a:p>
            <a:r>
              <a:rPr lang="en-US" dirty="0"/>
              <a:t>You could use VARCHAR, however, you could potentially lose data if any extended UNICODE characters were in any of the objects you work with.</a:t>
            </a:r>
          </a:p>
          <a:p>
            <a:r>
              <a:rPr lang="en-US" b="1" dirty="0">
                <a:solidFill>
                  <a:srgbClr val="FF0000"/>
                </a:solidFill>
              </a:rPr>
              <a:t>FOR CONSISTANCY USE NVARCHAR</a:t>
            </a:r>
          </a:p>
        </p:txBody>
      </p:sp>
      <p:sp>
        <p:nvSpPr>
          <p:cNvPr id="16" name="TextBox 15"/>
          <p:cNvSpPr txBox="1"/>
          <p:nvPr/>
        </p:nvSpPr>
        <p:spPr>
          <a:xfrm>
            <a:off x="1179443" y="4100703"/>
            <a:ext cx="8950977" cy="646331"/>
          </a:xfrm>
          <a:prstGeom prst="rect">
            <a:avLst/>
          </a:prstGeom>
          <a:noFill/>
        </p:spPr>
        <p:txBody>
          <a:bodyPr wrap="none" rtlCol="0">
            <a:spAutoFit/>
          </a:bodyPr>
          <a:lstStyle/>
          <a:p>
            <a:pPr marL="285750" indent="-285750">
              <a:buFont typeface="Arial" panose="020B0604020202020204" pitchFamily="34" charset="0"/>
              <a:buChar char="•"/>
            </a:pPr>
            <a:r>
              <a:rPr lang="en-US" dirty="0"/>
              <a:t>Build the Dynamic SQL command string and store it in the variable you just created:</a:t>
            </a:r>
          </a:p>
          <a:p>
            <a:pPr lvl="1"/>
            <a:r>
              <a:rPr lang="en-US" dirty="0"/>
              <a:t>SET @</a:t>
            </a:r>
            <a:r>
              <a:rPr lang="en-US" dirty="0" err="1"/>
              <a:t>MySQLVariable</a:t>
            </a:r>
            <a:r>
              <a:rPr lang="en-US" dirty="0"/>
              <a:t> = </a:t>
            </a:r>
            <a:r>
              <a:rPr lang="en-US" dirty="0">
                <a:solidFill>
                  <a:srgbClr val="FF0000"/>
                </a:solidFill>
              </a:rPr>
              <a:t>N’SELECT </a:t>
            </a:r>
            <a:r>
              <a:rPr lang="en-US" dirty="0" err="1">
                <a:solidFill>
                  <a:srgbClr val="FF0000"/>
                </a:solidFill>
              </a:rPr>
              <a:t>e.MyName</a:t>
            </a:r>
            <a:r>
              <a:rPr lang="en-US" dirty="0">
                <a:solidFill>
                  <a:srgbClr val="FF0000"/>
                </a:solidFill>
              </a:rPr>
              <a:t> FROM </a:t>
            </a:r>
            <a:r>
              <a:rPr lang="en-US" dirty="0" err="1">
                <a:solidFill>
                  <a:srgbClr val="FF0000"/>
                </a:solidFill>
              </a:rPr>
              <a:t>dbo.MyTable</a:t>
            </a:r>
            <a:r>
              <a:rPr lang="en-US" dirty="0">
                <a:solidFill>
                  <a:srgbClr val="FF0000"/>
                </a:solidFill>
              </a:rPr>
              <a:t> e’</a:t>
            </a:r>
          </a:p>
        </p:txBody>
      </p:sp>
      <p:sp>
        <p:nvSpPr>
          <p:cNvPr id="17" name="TextBox 16"/>
          <p:cNvSpPr txBox="1"/>
          <p:nvPr/>
        </p:nvSpPr>
        <p:spPr>
          <a:xfrm>
            <a:off x="4064362" y="4377702"/>
            <a:ext cx="361863" cy="369332"/>
          </a:xfrm>
          <a:prstGeom prst="rect">
            <a:avLst/>
          </a:prstGeom>
          <a:noFill/>
        </p:spPr>
        <p:txBody>
          <a:bodyPr wrap="square" rtlCol="0">
            <a:spAutoFit/>
          </a:bodyPr>
          <a:lstStyle/>
          <a:p>
            <a:r>
              <a:rPr lang="en-US" dirty="0">
                <a:highlight>
                  <a:srgbClr val="FFFF00"/>
                </a:highlight>
              </a:rPr>
              <a:t>N</a:t>
            </a:r>
          </a:p>
        </p:txBody>
      </p:sp>
      <p:sp>
        <p:nvSpPr>
          <p:cNvPr id="18" name="TextBox 17"/>
          <p:cNvSpPr txBox="1"/>
          <p:nvPr/>
        </p:nvSpPr>
        <p:spPr>
          <a:xfrm>
            <a:off x="1179443" y="5037285"/>
            <a:ext cx="4368119" cy="369332"/>
          </a:xfrm>
          <a:prstGeom prst="rect">
            <a:avLst/>
          </a:prstGeom>
          <a:noFill/>
        </p:spPr>
        <p:txBody>
          <a:bodyPr wrap="none" rtlCol="0">
            <a:spAutoFit/>
          </a:bodyPr>
          <a:lstStyle/>
          <a:p>
            <a:pPr marL="285750" indent="-285750">
              <a:buFont typeface="Arial" panose="020B0604020202020204" pitchFamily="34" charset="0"/>
              <a:buChar char="•"/>
            </a:pPr>
            <a:r>
              <a:rPr lang="en-US" dirty="0"/>
              <a:t>EXEC </a:t>
            </a:r>
            <a:r>
              <a:rPr lang="en-US" dirty="0" err="1"/>
              <a:t>sp_ExecuteSQL</a:t>
            </a:r>
            <a:r>
              <a:rPr lang="en-US" dirty="0"/>
              <a:t> @</a:t>
            </a:r>
            <a:r>
              <a:rPr lang="en-US" dirty="0" err="1"/>
              <a:t>MySQLVariable</a:t>
            </a:r>
            <a:endParaRPr lang="en-US" dirty="0"/>
          </a:p>
        </p:txBody>
      </p:sp>
      <p:sp>
        <p:nvSpPr>
          <p:cNvPr id="2" name="TextBox 1">
            <a:extLst>
              <a:ext uri="{FF2B5EF4-FFF2-40B4-BE49-F238E27FC236}">
                <a16:creationId xmlns:a16="http://schemas.microsoft.com/office/drawing/2014/main" id="{3A7BA905-B506-4D17-8184-69BB3A1DB68D}"/>
              </a:ext>
            </a:extLst>
          </p:cNvPr>
          <p:cNvSpPr txBox="1"/>
          <p:nvPr/>
        </p:nvSpPr>
        <p:spPr>
          <a:xfrm>
            <a:off x="1179443" y="5696868"/>
            <a:ext cx="2773516" cy="369332"/>
          </a:xfrm>
          <a:prstGeom prst="rect">
            <a:avLst/>
          </a:prstGeom>
          <a:noFill/>
        </p:spPr>
        <p:txBody>
          <a:bodyPr wrap="none" rtlCol="0">
            <a:spAutoFit/>
          </a:bodyPr>
          <a:lstStyle/>
          <a:p>
            <a:r>
              <a:rPr lang="en-US" b="1" dirty="0">
                <a:solidFill>
                  <a:srgbClr val="002060"/>
                </a:solidFill>
              </a:rPr>
              <a:t>What does the N mean?</a:t>
            </a:r>
          </a:p>
        </p:txBody>
      </p:sp>
      <p:sp>
        <p:nvSpPr>
          <p:cNvPr id="3" name="TextBox 2">
            <a:extLst>
              <a:ext uri="{FF2B5EF4-FFF2-40B4-BE49-F238E27FC236}">
                <a16:creationId xmlns:a16="http://schemas.microsoft.com/office/drawing/2014/main" id="{10212342-FA64-4A6E-827C-FF66501CAE1E}"/>
              </a:ext>
            </a:extLst>
          </p:cNvPr>
          <p:cNvSpPr txBox="1"/>
          <p:nvPr/>
        </p:nvSpPr>
        <p:spPr>
          <a:xfrm>
            <a:off x="3893166" y="5716235"/>
            <a:ext cx="3745641" cy="369332"/>
          </a:xfrm>
          <a:prstGeom prst="rect">
            <a:avLst/>
          </a:prstGeom>
          <a:noFill/>
        </p:spPr>
        <p:txBody>
          <a:bodyPr wrap="none" rtlCol="0">
            <a:spAutoFit/>
          </a:bodyPr>
          <a:lstStyle/>
          <a:p>
            <a:r>
              <a:rPr lang="en-US" b="1" i="1" dirty="0">
                <a:solidFill>
                  <a:srgbClr val="FF0000"/>
                </a:solidFill>
              </a:rPr>
              <a:t>National Language Character Set</a:t>
            </a:r>
          </a:p>
        </p:txBody>
      </p:sp>
    </p:spTree>
    <p:extLst>
      <p:ext uri="{BB962C8B-B14F-4D97-AF65-F5344CB8AC3E}">
        <p14:creationId xmlns:p14="http://schemas.microsoft.com/office/powerpoint/2010/main" val="1780864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nodeType="clickEffect">
                                  <p:stCondLst>
                                    <p:cond delay="0"/>
                                  </p:stCondLst>
                                  <p:childTnLst>
                                    <p:set>
                                      <p:cBhvr>
                                        <p:cTn id="43" dur="1" fill="hold">
                                          <p:stCondLst>
                                            <p:cond delay="0"/>
                                          </p:stCondLst>
                                        </p:cTn>
                                        <p:tgtEl>
                                          <p:spTgt spid="3">
                                            <p:txEl>
                                              <p:pRg st="0" end="0"/>
                                            </p:txEl>
                                          </p:spTgt>
                                        </p:tgtEl>
                                        <p:attrNameLst>
                                          <p:attrName>style.visibility</p:attrName>
                                        </p:attrNameLst>
                                      </p:cBhvr>
                                      <p:to>
                                        <p:strVal val="visible"/>
                                      </p:to>
                                    </p:set>
                                    <p:anim calcmode="lin" valueType="num">
                                      <p:cBhvr>
                                        <p:cTn id="44"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45"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46"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4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effectLst>
            <a:outerShdw blurRad="50800" dist="38100" dir="5400000" algn="t" rotWithShape="0">
              <a:prstClr val="black">
                <a:alpha val="40000"/>
              </a:prstClr>
            </a:outerShdw>
          </a:effectLst>
        </p:spPr>
        <p:txBody>
          <a:bodyPr/>
          <a:lstStyle/>
          <a:p>
            <a:r>
              <a:rPr lang="en-US" dirty="0"/>
              <a:t>BUILDING A DYNAMIC TABLE</a:t>
            </a:r>
          </a:p>
        </p:txBody>
      </p:sp>
      <p:sp>
        <p:nvSpPr>
          <p:cNvPr id="3" name="Content Placeholder 3"/>
          <p:cNvSpPr txBox="1">
            <a:spLocks/>
          </p:cNvSpPr>
          <p:nvPr/>
        </p:nvSpPr>
        <p:spPr>
          <a:xfrm>
            <a:off x="360125" y="1420796"/>
            <a:ext cx="10800000" cy="4859812"/>
          </a:xfrm>
          <a:prstGeom prst="rect">
            <a:avLst/>
          </a:prstGeom>
        </p:spPr>
        <p:txBody>
          <a:bodyPr/>
          <a:lstStyle>
            <a:lvl1pPr marL="0" indent="0" algn="l" defTabSz="576026" rtl="0" eaLnBrk="1" latinLnBrk="0" hangingPunct="1">
              <a:spcBef>
                <a:spcPct val="20000"/>
              </a:spcBef>
              <a:buFont typeface="Wingdings" charset="2"/>
              <a:buNone/>
              <a:defRPr sz="3600" kern="1200">
                <a:solidFill>
                  <a:schemeClr val="tx2"/>
                </a:solidFill>
                <a:latin typeface="+mn-lt"/>
                <a:ea typeface="+mn-ea"/>
                <a:cs typeface="+mn-cs"/>
              </a:defRPr>
            </a:lvl1pPr>
            <a:lvl2pPr marL="576027" indent="0" algn="l" defTabSz="576026" rtl="0" eaLnBrk="1" latinLnBrk="0" hangingPunct="1">
              <a:spcBef>
                <a:spcPct val="20000"/>
              </a:spcBef>
              <a:buFont typeface="Wingdings" charset="2"/>
              <a:buNone/>
              <a:defRPr sz="3200" kern="1200">
                <a:solidFill>
                  <a:schemeClr val="tx2"/>
                </a:solidFill>
                <a:latin typeface="+mn-lt"/>
                <a:ea typeface="+mn-ea"/>
                <a:cs typeface="+mn-cs"/>
              </a:defRPr>
            </a:lvl2pPr>
            <a:lvl3pPr marL="1152053" indent="0" algn="l" defTabSz="576026" rtl="0" eaLnBrk="1" latinLnBrk="0" hangingPunct="1">
              <a:spcBef>
                <a:spcPct val="20000"/>
              </a:spcBef>
              <a:buFont typeface="Wingdings" charset="2"/>
              <a:buNone/>
              <a:defRPr sz="2400" kern="1200">
                <a:solidFill>
                  <a:schemeClr val="tx2"/>
                </a:solidFill>
                <a:latin typeface="+mn-lt"/>
                <a:ea typeface="+mn-ea"/>
                <a:cs typeface="+mn-cs"/>
              </a:defRPr>
            </a:lvl3pPr>
            <a:lvl4pPr marL="1728079" indent="0" algn="l" defTabSz="576026" rtl="0" eaLnBrk="1" latinLnBrk="0" hangingPunct="1">
              <a:spcBef>
                <a:spcPct val="20000"/>
              </a:spcBef>
              <a:buFont typeface="Wingdings" charset="2"/>
              <a:buNone/>
              <a:defRPr sz="2400" kern="1200">
                <a:solidFill>
                  <a:schemeClr val="tx2"/>
                </a:solidFill>
                <a:latin typeface="+mn-lt"/>
                <a:ea typeface="+mn-ea"/>
                <a:cs typeface="+mn-cs"/>
              </a:defRPr>
            </a:lvl4pPr>
            <a:lvl5pPr marL="2304105" indent="0" algn="l" defTabSz="576026" rtl="0" eaLnBrk="1" latinLnBrk="0" hangingPunct="1">
              <a:spcBef>
                <a:spcPct val="20000"/>
              </a:spcBef>
              <a:buFont typeface="Wingdings" charset="2"/>
              <a:buNone/>
              <a:defRPr sz="2000" kern="1200">
                <a:solidFill>
                  <a:schemeClr val="tx2"/>
                </a:solidFill>
                <a:latin typeface="+mn-lt"/>
                <a:ea typeface="+mn-ea"/>
                <a:cs typeface="+mn-cs"/>
              </a:defRPr>
            </a:lvl5pPr>
            <a:lvl6pPr marL="3168145" indent="-288013" algn="l" defTabSz="576026" rtl="0" eaLnBrk="1" latinLnBrk="0" hangingPunct="1">
              <a:spcBef>
                <a:spcPct val="20000"/>
              </a:spcBef>
              <a:buFont typeface="Arial"/>
              <a:buChar char="•"/>
              <a:defRPr sz="2520" kern="1200">
                <a:solidFill>
                  <a:schemeClr val="tx1"/>
                </a:solidFill>
                <a:latin typeface="+mn-lt"/>
                <a:ea typeface="+mn-ea"/>
                <a:cs typeface="+mn-cs"/>
              </a:defRPr>
            </a:lvl6pPr>
            <a:lvl7pPr marL="3744171" indent="-288013" algn="l" defTabSz="576026" rtl="0" eaLnBrk="1" latinLnBrk="0" hangingPunct="1">
              <a:spcBef>
                <a:spcPct val="20000"/>
              </a:spcBef>
              <a:buFont typeface="Arial"/>
              <a:buChar char="•"/>
              <a:defRPr sz="2520" kern="1200">
                <a:solidFill>
                  <a:schemeClr val="tx1"/>
                </a:solidFill>
                <a:latin typeface="+mn-lt"/>
                <a:ea typeface="+mn-ea"/>
                <a:cs typeface="+mn-cs"/>
              </a:defRPr>
            </a:lvl7pPr>
            <a:lvl8pPr marL="4320197" indent="-288013" algn="l" defTabSz="576026" rtl="0" eaLnBrk="1" latinLnBrk="0" hangingPunct="1">
              <a:spcBef>
                <a:spcPct val="20000"/>
              </a:spcBef>
              <a:buFont typeface="Arial"/>
              <a:buChar char="•"/>
              <a:defRPr sz="2520" kern="1200">
                <a:solidFill>
                  <a:schemeClr val="tx1"/>
                </a:solidFill>
                <a:latin typeface="+mn-lt"/>
                <a:ea typeface="+mn-ea"/>
                <a:cs typeface="+mn-cs"/>
              </a:defRPr>
            </a:lvl8pPr>
            <a:lvl9pPr marL="4896223" indent="-288013" algn="l" defTabSz="576026" rtl="0" eaLnBrk="1" latinLnBrk="0" hangingPunct="1">
              <a:spcBef>
                <a:spcPct val="20000"/>
              </a:spcBef>
              <a:buFont typeface="Arial"/>
              <a:buChar char="•"/>
              <a:defRPr sz="2520" kern="1200">
                <a:solidFill>
                  <a:schemeClr val="tx1"/>
                </a:solidFill>
                <a:latin typeface="+mn-lt"/>
                <a:ea typeface="+mn-ea"/>
                <a:cs typeface="+mn-cs"/>
              </a:defRPr>
            </a:lvl9pPr>
          </a:lstStyle>
          <a:p>
            <a:pPr marL="571500" indent="-571500">
              <a:buFont typeface="Arial" panose="020B0604020202020204" pitchFamily="34" charset="0"/>
              <a:buChar char="•"/>
            </a:pPr>
            <a:endParaRPr lang="en-US" sz="2000" dirty="0"/>
          </a:p>
        </p:txBody>
      </p:sp>
      <p:cxnSp>
        <p:nvCxnSpPr>
          <p:cNvPr id="5" name="Straight Connector 4"/>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361038" y="1420795"/>
            <a:ext cx="10800000" cy="2031325"/>
          </a:xfrm>
          <a:prstGeom prst="rect">
            <a:avLst/>
          </a:prstGeom>
          <a:noFill/>
        </p:spPr>
        <p:txBody>
          <a:bodyPr wrap="square" rtlCol="0">
            <a:spAutoFit/>
          </a:bodyPr>
          <a:lstStyle/>
          <a:p>
            <a:r>
              <a:rPr lang="en-US" dirty="0"/>
              <a:t>We have all built a normal SQL Temp Table</a:t>
            </a:r>
          </a:p>
          <a:p>
            <a:endParaRPr lang="en-US" dirty="0"/>
          </a:p>
          <a:p>
            <a:r>
              <a:rPr lang="en-US" dirty="0"/>
              <a:t>CREATE TABLE #</a:t>
            </a:r>
            <a:r>
              <a:rPr lang="en-US" dirty="0" err="1"/>
              <a:t>MySQLDemo</a:t>
            </a:r>
            <a:endParaRPr lang="en-US" dirty="0"/>
          </a:p>
          <a:p>
            <a:r>
              <a:rPr lang="en-US" dirty="0"/>
              <a:t>	(</a:t>
            </a:r>
          </a:p>
          <a:p>
            <a:r>
              <a:rPr lang="en-US" dirty="0"/>
              <a:t>		ID INT IDENTITY(1,1) NOT NULL, Column1 VARCHAR(20), Column2 VARCHAR(20), </a:t>
            </a:r>
          </a:p>
          <a:p>
            <a:r>
              <a:rPr lang="en-US" dirty="0"/>
              <a:t>		Column3 VARCHAR(20)</a:t>
            </a:r>
          </a:p>
          <a:p>
            <a:r>
              <a:rPr lang="en-US" dirty="0"/>
              <a:t>	)</a:t>
            </a:r>
          </a:p>
        </p:txBody>
      </p:sp>
      <p:sp>
        <p:nvSpPr>
          <p:cNvPr id="9" name="Rectangle 8"/>
          <p:cNvSpPr/>
          <p:nvPr/>
        </p:nvSpPr>
        <p:spPr>
          <a:xfrm>
            <a:off x="1967711" y="1836015"/>
            <a:ext cx="5067157" cy="923330"/>
          </a:xfrm>
          <a:prstGeom prst="rect">
            <a:avLst/>
          </a:prstGeom>
          <a:noFill/>
        </p:spPr>
        <p:txBody>
          <a:bodyPr wrap="none" lIns="91440" tIns="45720" rIns="91440" bIns="45720">
            <a:spAutoFit/>
            <a:scene3d>
              <a:camera prst="isometricOffAxis1Right"/>
              <a:lightRig rig="threePt" dir="t"/>
            </a:scene3d>
          </a:bodyPr>
          <a:lstStyle/>
          <a:p>
            <a:pPr algn="ctr"/>
            <a:r>
              <a:rPr lang="en-US" sz="5400" b="1" cap="none" spc="0" dirty="0">
                <a:ln w="13462">
                  <a:solidFill>
                    <a:srgbClr val="FFFF00"/>
                  </a:solidFill>
                  <a:prstDash val="solid"/>
                </a:ln>
                <a:solidFill>
                  <a:srgbClr val="FF0000"/>
                </a:solidFill>
                <a:effectLst>
                  <a:glow rad="101600">
                    <a:srgbClr val="FFFF00">
                      <a:alpha val="60000"/>
                    </a:srgbClr>
                  </a:glow>
                  <a:outerShdw dist="38100" dir="2700000" algn="bl" rotWithShape="0">
                    <a:schemeClr val="accent5"/>
                  </a:outerShdw>
                </a:effectLst>
              </a:rPr>
              <a:t>BORING TABLE</a:t>
            </a:r>
          </a:p>
        </p:txBody>
      </p:sp>
      <p:sp>
        <p:nvSpPr>
          <p:cNvPr id="10" name="TextBox 9"/>
          <p:cNvSpPr txBox="1"/>
          <p:nvPr/>
        </p:nvSpPr>
        <p:spPr>
          <a:xfrm>
            <a:off x="359212" y="3682673"/>
            <a:ext cx="5114029" cy="369332"/>
          </a:xfrm>
          <a:prstGeom prst="rect">
            <a:avLst/>
          </a:prstGeom>
          <a:noFill/>
        </p:spPr>
        <p:txBody>
          <a:bodyPr wrap="none" rtlCol="0">
            <a:spAutoFit/>
          </a:bodyPr>
          <a:lstStyle/>
          <a:p>
            <a:r>
              <a:rPr lang="en-US" b="1" dirty="0">
                <a:effectLst>
                  <a:outerShdw blurRad="38100" dist="38100" dir="2700000" algn="tl">
                    <a:srgbClr val="000000">
                      <a:alpha val="43137"/>
                    </a:srgbClr>
                  </a:outerShdw>
                </a:effectLst>
              </a:rPr>
              <a:t>But why do I want to create a Dynamic Table?</a:t>
            </a:r>
          </a:p>
        </p:txBody>
      </p:sp>
      <p:sp>
        <p:nvSpPr>
          <p:cNvPr id="11" name="TextBox 10"/>
          <p:cNvSpPr txBox="1"/>
          <p:nvPr/>
        </p:nvSpPr>
        <p:spPr>
          <a:xfrm>
            <a:off x="326854" y="4170306"/>
            <a:ext cx="8348870" cy="1477328"/>
          </a:xfrm>
          <a:prstGeom prst="rect">
            <a:avLst/>
          </a:prstGeom>
          <a:noFill/>
        </p:spPr>
        <p:txBody>
          <a:bodyPr wrap="square" rtlCol="0">
            <a:spAutoFit/>
          </a:bodyPr>
          <a:lstStyle/>
          <a:p>
            <a:r>
              <a:rPr lang="en-US" dirty="0"/>
              <a:t>What happens if you want Dates to be your column names, and you don’t know the dates that are going to be chosen when you build the table?</a:t>
            </a:r>
          </a:p>
          <a:p>
            <a:endParaRPr lang="en-US" dirty="0"/>
          </a:p>
          <a:p>
            <a:r>
              <a:rPr lang="en-US" dirty="0"/>
              <a:t>A Dynamic Table will allow you to pass in the name of the columns that you want in your table at runtime!</a:t>
            </a:r>
          </a:p>
        </p:txBody>
      </p:sp>
      <p:sp>
        <p:nvSpPr>
          <p:cNvPr id="12" name="Rectangle 11"/>
          <p:cNvSpPr/>
          <p:nvPr/>
        </p:nvSpPr>
        <p:spPr>
          <a:xfrm>
            <a:off x="3167064" y="5361654"/>
            <a:ext cx="4612353" cy="923330"/>
          </a:xfrm>
          <a:prstGeom prst="rect">
            <a:avLst/>
          </a:prstGeom>
          <a:noFill/>
        </p:spPr>
        <p:txBody>
          <a:bodyPr wrap="none" lIns="91440" tIns="45720" rIns="91440" bIns="45720">
            <a:spAutoFit/>
          </a:bodyPr>
          <a:lstStyle/>
          <a:p>
            <a:pPr algn="ctr"/>
            <a:r>
              <a:rPr lang="en-US" sz="5400" b="1" cap="none" spc="0" dirty="0">
                <a:ln w="22225">
                  <a:solidFill>
                    <a:srgbClr val="FFFF00"/>
                  </a:solidFill>
                  <a:prstDash val="solid"/>
                </a:ln>
                <a:solidFill>
                  <a:srgbClr val="FF0000"/>
                </a:solidFill>
                <a:effectLst/>
              </a:rPr>
              <a:t>!! EXCITING !!</a:t>
            </a:r>
          </a:p>
        </p:txBody>
      </p:sp>
    </p:spTree>
    <p:extLst>
      <p:ext uri="{BB962C8B-B14F-4D97-AF65-F5344CB8AC3E}">
        <p14:creationId xmlns:p14="http://schemas.microsoft.com/office/powerpoint/2010/main" val="301554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BUILDING A DYNAMIC TABLE</a:t>
            </a:r>
          </a:p>
        </p:txBody>
      </p:sp>
      <p:cxnSp>
        <p:nvCxnSpPr>
          <p:cNvPr id="4" name="Straight Connector 3"/>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Rectangle 5"/>
          <p:cNvSpPr/>
          <p:nvPr/>
        </p:nvSpPr>
        <p:spPr>
          <a:xfrm>
            <a:off x="1857290" y="1480380"/>
            <a:ext cx="7143302" cy="3046988"/>
          </a:xfrm>
          <a:prstGeom prst="rect">
            <a:avLst/>
          </a:prstGeom>
          <a:noFill/>
        </p:spPr>
        <p:txBody>
          <a:bodyPr wrap="none" lIns="91440" tIns="45720" rIns="91440" bIns="45720">
            <a:spAutoFit/>
          </a:bodyPr>
          <a:lstStyle/>
          <a:p>
            <a:pPr algn="ctr"/>
            <a:r>
              <a:rPr lang="en-US" sz="9600" b="1" cap="none" spc="0" dirty="0">
                <a:ln w="12700">
                  <a:solidFill>
                    <a:schemeClr val="accent3">
                      <a:lumMod val="50000"/>
                    </a:schemeClr>
                  </a:solidFill>
                  <a:prstDash val="solid"/>
                </a:ln>
                <a:solidFill>
                  <a:srgbClr val="FF0000"/>
                </a:solidFill>
                <a:effectLst>
                  <a:glow rad="228600">
                    <a:schemeClr val="accent1">
                      <a:satMod val="175000"/>
                      <a:alpha val="40000"/>
                    </a:schemeClr>
                  </a:glow>
                  <a:innerShdw blurRad="177800">
                    <a:schemeClr val="accent3">
                      <a:lumMod val="50000"/>
                    </a:schemeClr>
                  </a:innerShdw>
                </a:effectLst>
              </a:rPr>
              <a:t>STOP</a:t>
            </a:r>
          </a:p>
          <a:p>
            <a:pPr algn="ctr"/>
            <a:r>
              <a:rPr lang="en-US" sz="9600" b="1" dirty="0">
                <a:ln w="12700">
                  <a:solidFill>
                    <a:schemeClr val="accent3">
                      <a:lumMod val="50000"/>
                    </a:schemeClr>
                  </a:solidFill>
                  <a:prstDash val="solid"/>
                </a:ln>
                <a:solidFill>
                  <a:srgbClr val="FF0000"/>
                </a:solidFill>
                <a:effectLst>
                  <a:glow rad="228600">
                    <a:schemeClr val="accent1">
                      <a:satMod val="175000"/>
                      <a:alpha val="40000"/>
                    </a:schemeClr>
                  </a:glow>
                  <a:innerShdw blurRad="177800">
                    <a:schemeClr val="accent3">
                      <a:lumMod val="50000"/>
                    </a:schemeClr>
                  </a:innerShdw>
                </a:effectLst>
              </a:rPr>
              <a:t>DEMO TIME</a:t>
            </a:r>
            <a:endParaRPr lang="en-US" sz="9600" b="1" cap="none" spc="0" dirty="0">
              <a:ln w="12700">
                <a:solidFill>
                  <a:schemeClr val="accent3">
                    <a:lumMod val="50000"/>
                  </a:schemeClr>
                </a:solidFill>
                <a:prstDash val="solid"/>
              </a:ln>
              <a:solidFill>
                <a:srgbClr val="FF0000"/>
              </a:solidFill>
              <a:effectLst>
                <a:glow rad="228600">
                  <a:schemeClr val="accent1">
                    <a:satMod val="175000"/>
                    <a:alpha val="40000"/>
                  </a:schemeClr>
                </a:glow>
                <a:innerShdw blurRad="177800">
                  <a:schemeClr val="accent3">
                    <a:lumMod val="50000"/>
                  </a:schemeClr>
                </a:innerShdw>
              </a:effectLst>
            </a:endParaRPr>
          </a:p>
        </p:txBody>
      </p:sp>
    </p:spTree>
    <p:extLst>
      <p:ext uri="{BB962C8B-B14F-4D97-AF65-F5344CB8AC3E}">
        <p14:creationId xmlns:p14="http://schemas.microsoft.com/office/powerpoint/2010/main" val="9584432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18397877-9881-48CE-A22F-4AD119DE36B0}"/>
              </a:ext>
            </a:extLst>
          </p:cNvPr>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DEMO: Building Date Table</a:t>
            </a:r>
          </a:p>
        </p:txBody>
      </p:sp>
      <p:cxnSp>
        <p:nvCxnSpPr>
          <p:cNvPr id="3" name="Straight Connector 2">
            <a:extLst>
              <a:ext uri="{FF2B5EF4-FFF2-40B4-BE49-F238E27FC236}">
                <a16:creationId xmlns:a16="http://schemas.microsoft.com/office/drawing/2014/main" id="{3202635D-D64F-49A8-ABA7-D42DAE098198}"/>
              </a:ext>
            </a:extLst>
          </p:cNvPr>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descr="A picture containing screenshot&#10;&#10;Description generated with very high confidence">
            <a:extLst>
              <a:ext uri="{FF2B5EF4-FFF2-40B4-BE49-F238E27FC236}">
                <a16:creationId xmlns:a16="http://schemas.microsoft.com/office/drawing/2014/main" id="{E9A22A35-BC1A-4E5F-8457-501693ABAFD1}"/>
              </a:ext>
            </a:extLst>
          </p:cNvPr>
          <p:cNvPicPr>
            <a:picLocks noChangeAspect="1"/>
          </p:cNvPicPr>
          <p:nvPr/>
        </p:nvPicPr>
        <p:blipFill>
          <a:blip r:embed="rId2"/>
          <a:stretch>
            <a:fillRect/>
          </a:stretch>
        </p:blipFill>
        <p:spPr>
          <a:xfrm>
            <a:off x="361038" y="1205948"/>
            <a:ext cx="10352562" cy="5094227"/>
          </a:xfrm>
          <a:prstGeom prst="rect">
            <a:avLst/>
          </a:prstGeom>
        </p:spPr>
      </p:pic>
    </p:spTree>
    <p:extLst>
      <p:ext uri="{BB962C8B-B14F-4D97-AF65-F5344CB8AC3E}">
        <p14:creationId xmlns:p14="http://schemas.microsoft.com/office/powerpoint/2010/main" val="4018523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51944238-802E-4E61-9AEE-B672B5826BEE}"/>
              </a:ext>
            </a:extLst>
          </p:cNvPr>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DEMO: Building Base Table</a:t>
            </a:r>
          </a:p>
        </p:txBody>
      </p:sp>
      <p:cxnSp>
        <p:nvCxnSpPr>
          <p:cNvPr id="3" name="Straight Connector 2">
            <a:extLst>
              <a:ext uri="{FF2B5EF4-FFF2-40B4-BE49-F238E27FC236}">
                <a16:creationId xmlns:a16="http://schemas.microsoft.com/office/drawing/2014/main" id="{3D130F0B-B63F-4DA6-8947-6E86E81F8C79}"/>
              </a:ext>
            </a:extLst>
          </p:cNvPr>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descr="A picture containing screenshot&#10;&#10;Description generated with very high confidence">
            <a:extLst>
              <a:ext uri="{FF2B5EF4-FFF2-40B4-BE49-F238E27FC236}">
                <a16:creationId xmlns:a16="http://schemas.microsoft.com/office/drawing/2014/main" id="{5A00D887-36D0-4A9A-8628-8016404FFC25}"/>
              </a:ext>
            </a:extLst>
          </p:cNvPr>
          <p:cNvPicPr>
            <a:picLocks noChangeAspect="1"/>
          </p:cNvPicPr>
          <p:nvPr/>
        </p:nvPicPr>
        <p:blipFill>
          <a:blip r:embed="rId2"/>
          <a:stretch>
            <a:fillRect/>
          </a:stretch>
        </p:blipFill>
        <p:spPr>
          <a:xfrm>
            <a:off x="543361" y="1497497"/>
            <a:ext cx="10830914" cy="3617842"/>
          </a:xfrm>
          <a:prstGeom prst="rect">
            <a:avLst/>
          </a:prstGeom>
        </p:spPr>
      </p:pic>
    </p:spTree>
    <p:extLst>
      <p:ext uri="{BB962C8B-B14F-4D97-AF65-F5344CB8AC3E}">
        <p14:creationId xmlns:p14="http://schemas.microsoft.com/office/powerpoint/2010/main" val="8296663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C55173B2-892D-41CE-A842-C63705335490}"/>
              </a:ext>
            </a:extLst>
          </p:cNvPr>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DEMO: Building Dynamic Table</a:t>
            </a:r>
          </a:p>
        </p:txBody>
      </p:sp>
      <p:cxnSp>
        <p:nvCxnSpPr>
          <p:cNvPr id="3" name="Straight Connector 2">
            <a:extLst>
              <a:ext uri="{FF2B5EF4-FFF2-40B4-BE49-F238E27FC236}">
                <a16:creationId xmlns:a16="http://schemas.microsoft.com/office/drawing/2014/main" id="{66CB8350-EDA0-48A7-8D90-D1E931C93F9E}"/>
              </a:ext>
            </a:extLst>
          </p:cNvPr>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descr="A picture containing screenshot&#10;&#10;Description generated with high confidence">
            <a:extLst>
              <a:ext uri="{FF2B5EF4-FFF2-40B4-BE49-F238E27FC236}">
                <a16:creationId xmlns:a16="http://schemas.microsoft.com/office/drawing/2014/main" id="{92AFA800-D0CC-4DBC-B66C-845CE5C75D29}"/>
              </a:ext>
            </a:extLst>
          </p:cNvPr>
          <p:cNvPicPr>
            <a:picLocks noChangeAspect="1"/>
          </p:cNvPicPr>
          <p:nvPr/>
        </p:nvPicPr>
        <p:blipFill>
          <a:blip r:embed="rId2"/>
          <a:stretch>
            <a:fillRect/>
          </a:stretch>
        </p:blipFill>
        <p:spPr>
          <a:xfrm>
            <a:off x="597038" y="1385967"/>
            <a:ext cx="7725327" cy="1211459"/>
          </a:xfrm>
          <a:prstGeom prst="rect">
            <a:avLst/>
          </a:prstGeom>
        </p:spPr>
      </p:pic>
      <p:pic>
        <p:nvPicPr>
          <p:cNvPr id="7" name="Picture 6">
            <a:extLst>
              <a:ext uri="{FF2B5EF4-FFF2-40B4-BE49-F238E27FC236}">
                <a16:creationId xmlns:a16="http://schemas.microsoft.com/office/drawing/2014/main" id="{15E96D48-267A-4ACC-A55C-5B4C2B822DFC}"/>
              </a:ext>
            </a:extLst>
          </p:cNvPr>
          <p:cNvPicPr>
            <a:picLocks noChangeAspect="1"/>
          </p:cNvPicPr>
          <p:nvPr/>
        </p:nvPicPr>
        <p:blipFill>
          <a:blip r:embed="rId3"/>
          <a:stretch>
            <a:fillRect/>
          </a:stretch>
        </p:blipFill>
        <p:spPr>
          <a:xfrm>
            <a:off x="597038" y="2897139"/>
            <a:ext cx="8003624" cy="1129924"/>
          </a:xfrm>
          <a:prstGeom prst="rect">
            <a:avLst/>
          </a:prstGeom>
        </p:spPr>
      </p:pic>
      <p:pic>
        <p:nvPicPr>
          <p:cNvPr id="9" name="Picture 8" descr="A picture containing screenshot&#10;&#10;Description generated with very high confidence">
            <a:extLst>
              <a:ext uri="{FF2B5EF4-FFF2-40B4-BE49-F238E27FC236}">
                <a16:creationId xmlns:a16="http://schemas.microsoft.com/office/drawing/2014/main" id="{D96266CC-BF40-4C93-B012-7428CD57174F}"/>
              </a:ext>
            </a:extLst>
          </p:cNvPr>
          <p:cNvPicPr>
            <a:picLocks noChangeAspect="1"/>
          </p:cNvPicPr>
          <p:nvPr/>
        </p:nvPicPr>
        <p:blipFill>
          <a:blip r:embed="rId4"/>
          <a:stretch>
            <a:fillRect/>
          </a:stretch>
        </p:blipFill>
        <p:spPr>
          <a:xfrm>
            <a:off x="597038" y="4215286"/>
            <a:ext cx="9537253" cy="1920471"/>
          </a:xfrm>
          <a:prstGeom prst="rect">
            <a:avLst/>
          </a:prstGeom>
        </p:spPr>
      </p:pic>
      <p:cxnSp>
        <p:nvCxnSpPr>
          <p:cNvPr id="11" name="Straight Connector 10">
            <a:extLst>
              <a:ext uri="{FF2B5EF4-FFF2-40B4-BE49-F238E27FC236}">
                <a16:creationId xmlns:a16="http://schemas.microsoft.com/office/drawing/2014/main" id="{46B7B035-1D17-47F5-A4A3-4F7362C94CF9}"/>
              </a:ext>
            </a:extLst>
          </p:cNvPr>
          <p:cNvCxnSpPr/>
          <p:nvPr/>
        </p:nvCxnSpPr>
        <p:spPr>
          <a:xfrm>
            <a:off x="0" y="2597426"/>
            <a:ext cx="11520488" cy="0"/>
          </a:xfrm>
          <a:prstGeom prst="line">
            <a:avLst/>
          </a:prstGeom>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8BB7E39-E7E6-416F-9C76-02E3D66A169A}"/>
              </a:ext>
            </a:extLst>
          </p:cNvPr>
          <p:cNvCxnSpPr/>
          <p:nvPr/>
        </p:nvCxnSpPr>
        <p:spPr>
          <a:xfrm>
            <a:off x="0" y="4027063"/>
            <a:ext cx="11520488" cy="0"/>
          </a:xfrm>
          <a:prstGeom prst="line">
            <a:avLst/>
          </a:prstGeom>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6" name="Picture 5" descr="A close up of a womans face&#10;&#10;Description generated with high confidence">
            <a:extLst>
              <a:ext uri="{FF2B5EF4-FFF2-40B4-BE49-F238E27FC236}">
                <a16:creationId xmlns:a16="http://schemas.microsoft.com/office/drawing/2014/main" id="{E04A1F86-99AC-48DE-BE5E-3C258356DD80}"/>
              </a:ext>
            </a:extLst>
          </p:cNvPr>
          <p:cNvPicPr>
            <a:picLocks noChangeAspect="1"/>
          </p:cNvPicPr>
          <p:nvPr/>
        </p:nvPicPr>
        <p:blipFill>
          <a:blip r:embed="rId5"/>
          <a:stretch>
            <a:fillRect/>
          </a:stretch>
        </p:blipFill>
        <p:spPr>
          <a:xfrm>
            <a:off x="8968513" y="5060950"/>
            <a:ext cx="1428750" cy="1419225"/>
          </a:xfrm>
          <a:prstGeom prst="rect">
            <a:avLst/>
          </a:prstGeom>
        </p:spPr>
      </p:pic>
    </p:spTree>
    <p:extLst>
      <p:ext uri="{BB962C8B-B14F-4D97-AF65-F5344CB8AC3E}">
        <p14:creationId xmlns:p14="http://schemas.microsoft.com/office/powerpoint/2010/main" val="1143472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A PLACE TO PUT YOUR STUFF</a:t>
            </a:r>
          </a:p>
        </p:txBody>
      </p:sp>
      <p:cxnSp>
        <p:nvCxnSpPr>
          <p:cNvPr id="3" name="Straight Connector 2"/>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361038" y="1320104"/>
            <a:ext cx="10028666" cy="646331"/>
          </a:xfrm>
          <a:prstGeom prst="rect">
            <a:avLst/>
          </a:prstGeom>
          <a:noFill/>
        </p:spPr>
        <p:txBody>
          <a:bodyPr wrap="square" rtlCol="0">
            <a:spAutoFit/>
          </a:bodyPr>
          <a:lstStyle/>
          <a:p>
            <a:r>
              <a:rPr lang="en-US" i="1" dirty="0"/>
              <a:t>“That's all I want, that's all you need in life, is a little place for your stuff, </a:t>
            </a:r>
            <a:r>
              <a:rPr lang="en-US" i="1" dirty="0" err="1"/>
              <a:t>ya</a:t>
            </a:r>
            <a:r>
              <a:rPr lang="en-US" i="1" dirty="0"/>
              <a:t> know? ”</a:t>
            </a:r>
          </a:p>
          <a:p>
            <a:pPr algn="r"/>
            <a:r>
              <a:rPr lang="en-US" i="1" dirty="0"/>
              <a:t>- George Carlin</a:t>
            </a:r>
          </a:p>
        </p:txBody>
      </p:sp>
      <p:sp>
        <p:nvSpPr>
          <p:cNvPr id="5" name="TextBox 4"/>
          <p:cNvSpPr txBox="1"/>
          <p:nvPr/>
        </p:nvSpPr>
        <p:spPr>
          <a:xfrm>
            <a:off x="477899" y="2149013"/>
            <a:ext cx="10564690" cy="923330"/>
          </a:xfrm>
          <a:prstGeom prst="rect">
            <a:avLst/>
          </a:prstGeom>
          <a:noFill/>
        </p:spPr>
        <p:txBody>
          <a:bodyPr wrap="square" rtlCol="0">
            <a:spAutoFit/>
          </a:bodyPr>
          <a:lstStyle/>
          <a:p>
            <a:pPr marL="285750" indent="-285750">
              <a:buFont typeface="Arial" panose="020B0604020202020204" pitchFamily="34" charset="0"/>
              <a:buChar char="•"/>
            </a:pPr>
            <a:r>
              <a:rPr lang="en-US" b="1" dirty="0">
                <a:solidFill>
                  <a:srgbClr val="00B050"/>
                </a:solidFill>
              </a:rPr>
              <a:t>STUFF</a:t>
            </a:r>
            <a:r>
              <a:rPr lang="en-US" dirty="0"/>
              <a:t>: The </a:t>
            </a:r>
            <a:r>
              <a:rPr lang="en-US" b="1" dirty="0">
                <a:solidFill>
                  <a:srgbClr val="00B050"/>
                </a:solidFill>
              </a:rPr>
              <a:t>STUFF</a:t>
            </a:r>
            <a:r>
              <a:rPr lang="en-US" dirty="0"/>
              <a:t> function inserts a string into another string.  It deletes a specified length of characters in the first string at the start position and then inserts the second string into the first string at that start position.</a:t>
            </a:r>
          </a:p>
        </p:txBody>
      </p:sp>
      <p:sp>
        <p:nvSpPr>
          <p:cNvPr id="6" name="TextBox 5"/>
          <p:cNvSpPr txBox="1"/>
          <p:nvPr/>
        </p:nvSpPr>
        <p:spPr>
          <a:xfrm>
            <a:off x="477899" y="3468890"/>
            <a:ext cx="10332905" cy="923330"/>
          </a:xfrm>
          <a:prstGeom prst="rect">
            <a:avLst/>
          </a:prstGeom>
          <a:noFill/>
        </p:spPr>
        <p:txBody>
          <a:bodyPr wrap="square" rtlCol="0">
            <a:spAutoFit/>
          </a:bodyPr>
          <a:lstStyle/>
          <a:p>
            <a:pPr marL="285750" indent="-285750">
              <a:buFont typeface="Arial" panose="020B0604020202020204" pitchFamily="34" charset="0"/>
              <a:buChar char="•"/>
            </a:pPr>
            <a:r>
              <a:rPr lang="en-US" dirty="0"/>
              <a:t>When using Dynamic SQL, the </a:t>
            </a:r>
            <a:r>
              <a:rPr lang="en-US" b="1" dirty="0">
                <a:solidFill>
                  <a:srgbClr val="00B050"/>
                </a:solidFill>
              </a:rPr>
              <a:t>STUFF</a:t>
            </a:r>
            <a:r>
              <a:rPr lang="en-US" dirty="0"/>
              <a:t> command allows you to build a string of column headers.  Then we can match those headers, with the headers in our table and </a:t>
            </a:r>
            <a:r>
              <a:rPr lang="en-US" b="1" dirty="0">
                <a:solidFill>
                  <a:srgbClr val="00B050"/>
                </a:solidFill>
              </a:rPr>
              <a:t>PIVOT</a:t>
            </a:r>
            <a:r>
              <a:rPr lang="en-US" dirty="0"/>
              <a:t> to </a:t>
            </a:r>
            <a:r>
              <a:rPr lang="en-US" b="1" dirty="0">
                <a:solidFill>
                  <a:srgbClr val="00B050"/>
                </a:solidFill>
              </a:rPr>
              <a:t>SUM</a:t>
            </a:r>
            <a:r>
              <a:rPr lang="en-US" dirty="0"/>
              <a:t> the values we need.</a:t>
            </a:r>
          </a:p>
        </p:txBody>
      </p:sp>
      <p:sp>
        <p:nvSpPr>
          <p:cNvPr id="7" name="TextBox 6"/>
          <p:cNvSpPr txBox="1"/>
          <p:nvPr/>
        </p:nvSpPr>
        <p:spPr>
          <a:xfrm>
            <a:off x="477899" y="4803169"/>
            <a:ext cx="10683139" cy="646331"/>
          </a:xfrm>
          <a:prstGeom prst="rect">
            <a:avLst/>
          </a:prstGeom>
          <a:noFill/>
        </p:spPr>
        <p:txBody>
          <a:bodyPr wrap="square" rtlCol="0">
            <a:spAutoFit/>
          </a:bodyPr>
          <a:lstStyle/>
          <a:p>
            <a:pPr algn="ctr"/>
            <a:r>
              <a:rPr lang="en-US" sz="3600" i="1" dirty="0">
                <a:solidFill>
                  <a:srgbClr val="002060"/>
                </a:solidFill>
              </a:rPr>
              <a:t>BUT HOW DOES STUFF WORK?</a:t>
            </a:r>
          </a:p>
        </p:txBody>
      </p:sp>
    </p:spTree>
    <p:extLst>
      <p:ext uri="{BB962C8B-B14F-4D97-AF65-F5344CB8AC3E}">
        <p14:creationId xmlns:p14="http://schemas.microsoft.com/office/powerpoint/2010/main" val="3908354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STUFF &amp; XML: Living in Perfect Harmony</a:t>
            </a:r>
          </a:p>
        </p:txBody>
      </p:sp>
      <p:cxnSp>
        <p:nvCxnSpPr>
          <p:cNvPr id="3" name="Straight Connector 2"/>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361038" y="1444283"/>
            <a:ext cx="4411529" cy="369332"/>
          </a:xfrm>
          <a:prstGeom prst="rect">
            <a:avLst/>
          </a:prstGeom>
          <a:noFill/>
        </p:spPr>
        <p:txBody>
          <a:bodyPr wrap="none" rtlCol="0">
            <a:spAutoFit/>
          </a:bodyPr>
          <a:lstStyle/>
          <a:p>
            <a:r>
              <a:rPr lang="en-US" b="1" dirty="0">
                <a:solidFill>
                  <a:schemeClr val="accent1">
                    <a:lumMod val="75000"/>
                  </a:schemeClr>
                </a:solidFill>
              </a:rPr>
              <a:t>GET XML element string with FOR XML</a:t>
            </a:r>
          </a:p>
        </p:txBody>
      </p:sp>
      <p:sp>
        <p:nvSpPr>
          <p:cNvPr id="5" name="TextBox 4"/>
          <p:cNvSpPr txBox="1"/>
          <p:nvPr/>
        </p:nvSpPr>
        <p:spPr>
          <a:xfrm>
            <a:off x="1440035" y="2177534"/>
            <a:ext cx="8640418" cy="923330"/>
          </a:xfrm>
          <a:prstGeom prst="rect">
            <a:avLst/>
          </a:prstGeom>
          <a:noFill/>
        </p:spPr>
        <p:txBody>
          <a:bodyPr wrap="square" rtlCol="0">
            <a:spAutoFit/>
          </a:bodyPr>
          <a:lstStyle/>
          <a:p>
            <a:pPr marL="285750" indent="-285750">
              <a:buFont typeface="Arial" panose="020B0604020202020204" pitchFamily="34" charset="0"/>
              <a:buChar char="•"/>
            </a:pPr>
            <a:r>
              <a:rPr lang="en-US" dirty="0"/>
              <a:t>Adding FOR XML PATH to the end of a query allows us to output the results of the  query as XML elements, with the element name contained in the PATH argument.  For example, if we were to run the follow statement:</a:t>
            </a:r>
          </a:p>
        </p:txBody>
      </p:sp>
      <p:pic>
        <p:nvPicPr>
          <p:cNvPr id="6" name="Picture 5"/>
          <p:cNvPicPr>
            <a:picLocks noChangeAspect="1"/>
          </p:cNvPicPr>
          <p:nvPr/>
        </p:nvPicPr>
        <p:blipFill>
          <a:blip r:embed="rId2"/>
          <a:stretch>
            <a:fillRect/>
          </a:stretch>
        </p:blipFill>
        <p:spPr>
          <a:xfrm>
            <a:off x="1815236" y="3130548"/>
            <a:ext cx="6334851" cy="391671"/>
          </a:xfrm>
          <a:prstGeom prst="rect">
            <a:avLst/>
          </a:prstGeom>
        </p:spPr>
      </p:pic>
      <p:sp>
        <p:nvSpPr>
          <p:cNvPr id="7" name="TextBox 6"/>
          <p:cNvSpPr txBox="1"/>
          <p:nvPr/>
        </p:nvSpPr>
        <p:spPr>
          <a:xfrm>
            <a:off x="1440035" y="3911119"/>
            <a:ext cx="8121262" cy="369332"/>
          </a:xfrm>
          <a:prstGeom prst="rect">
            <a:avLst/>
          </a:prstGeom>
          <a:noFill/>
        </p:spPr>
        <p:txBody>
          <a:bodyPr wrap="none" rtlCol="0">
            <a:spAutoFit/>
          </a:bodyPr>
          <a:lstStyle/>
          <a:p>
            <a:pPr marL="285750" indent="-285750">
              <a:buFont typeface="Arial" panose="020B0604020202020204" pitchFamily="34" charset="0"/>
              <a:buChar char="•"/>
            </a:pPr>
            <a:r>
              <a:rPr lang="en-US" dirty="0"/>
              <a:t>By passing in a blank string (FOR XML PATH(‘’)), we get the following results:</a:t>
            </a:r>
          </a:p>
        </p:txBody>
      </p:sp>
      <p:sp>
        <p:nvSpPr>
          <p:cNvPr id="8" name="Rectangle 7"/>
          <p:cNvSpPr/>
          <p:nvPr/>
        </p:nvSpPr>
        <p:spPr>
          <a:xfrm>
            <a:off x="1709217" y="4343010"/>
            <a:ext cx="3366365" cy="369332"/>
          </a:xfrm>
          <a:prstGeom prst="rect">
            <a:avLst/>
          </a:prstGeom>
        </p:spPr>
        <p:txBody>
          <a:bodyPr wrap="square">
            <a:spAutoFit/>
          </a:bodyPr>
          <a:lstStyle/>
          <a:p>
            <a:r>
              <a:rPr lang="en-US" dirty="0"/>
              <a:t> ,</a:t>
            </a:r>
            <a:r>
              <a:rPr lang="en-US" dirty="0" err="1"/>
              <a:t>aaa,bbb,ccc,ddd,eee</a:t>
            </a:r>
            <a:r>
              <a:rPr lang="en-US" dirty="0"/>
              <a:t> </a:t>
            </a:r>
          </a:p>
        </p:txBody>
      </p:sp>
      <p:sp>
        <p:nvSpPr>
          <p:cNvPr id="9" name="TextBox 8"/>
          <p:cNvSpPr txBox="1"/>
          <p:nvPr/>
        </p:nvSpPr>
        <p:spPr>
          <a:xfrm>
            <a:off x="1440035" y="5194012"/>
            <a:ext cx="8640418" cy="584775"/>
          </a:xfrm>
          <a:prstGeom prst="rect">
            <a:avLst/>
          </a:prstGeom>
          <a:noFill/>
        </p:spPr>
        <p:txBody>
          <a:bodyPr wrap="square" rtlCol="0">
            <a:spAutoFit/>
          </a:bodyPr>
          <a:lstStyle/>
          <a:p>
            <a:pPr algn="ctr"/>
            <a:r>
              <a:rPr lang="en-US" sz="3200" b="1" dirty="0">
                <a:solidFill>
                  <a:srgbClr val="FF0000"/>
                </a:solidFill>
              </a:rPr>
              <a:t>STOP:  We have a leading , in our string!</a:t>
            </a:r>
          </a:p>
        </p:txBody>
      </p:sp>
    </p:spTree>
    <p:extLst>
      <p:ext uri="{BB962C8B-B14F-4D97-AF65-F5344CB8AC3E}">
        <p14:creationId xmlns:p14="http://schemas.microsoft.com/office/powerpoint/2010/main" val="3317467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STUFF &amp; XML: Dropping the ,</a:t>
            </a:r>
          </a:p>
        </p:txBody>
      </p:sp>
      <p:cxnSp>
        <p:nvCxnSpPr>
          <p:cNvPr id="3" name="Straight Connector 2"/>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689113" y="1615697"/>
            <a:ext cx="4960717" cy="400110"/>
          </a:xfrm>
          <a:prstGeom prst="rect">
            <a:avLst/>
          </a:prstGeom>
          <a:noFill/>
        </p:spPr>
        <p:txBody>
          <a:bodyPr wrap="none" rtlCol="0">
            <a:spAutoFit/>
          </a:bodyPr>
          <a:lstStyle/>
          <a:p>
            <a:r>
              <a:rPr lang="en-US" sz="2000" b="1" dirty="0">
                <a:solidFill>
                  <a:srgbClr val="00B050"/>
                </a:solidFill>
              </a:rPr>
              <a:t>Remove the leading comma with STUFF</a:t>
            </a:r>
          </a:p>
        </p:txBody>
      </p:sp>
      <p:sp>
        <p:nvSpPr>
          <p:cNvPr id="5" name="TextBox 4"/>
          <p:cNvSpPr txBox="1"/>
          <p:nvPr/>
        </p:nvSpPr>
        <p:spPr>
          <a:xfrm>
            <a:off x="1113183" y="2015807"/>
            <a:ext cx="9600417" cy="923330"/>
          </a:xfrm>
          <a:prstGeom prst="rect">
            <a:avLst/>
          </a:prstGeom>
          <a:noFill/>
        </p:spPr>
        <p:txBody>
          <a:bodyPr wrap="square" rtlCol="0">
            <a:spAutoFit/>
          </a:bodyPr>
          <a:lstStyle/>
          <a:p>
            <a:pPr marL="285750" indent="-285750">
              <a:buFont typeface="Arial" panose="020B0604020202020204" pitchFamily="34" charset="0"/>
              <a:buChar char="•"/>
            </a:pPr>
            <a:r>
              <a:rPr lang="en-US" dirty="0"/>
              <a:t>The STUFF statement literally “stuffs” one string into another, replacing characters within the first string.  We, however, are using it simply to remove the first character of the resultant list of values.</a:t>
            </a:r>
          </a:p>
        </p:txBody>
      </p:sp>
      <p:pic>
        <p:nvPicPr>
          <p:cNvPr id="6" name="Picture 5"/>
          <p:cNvPicPr>
            <a:picLocks noChangeAspect="1"/>
          </p:cNvPicPr>
          <p:nvPr/>
        </p:nvPicPr>
        <p:blipFill>
          <a:blip r:embed="rId2"/>
          <a:stretch>
            <a:fillRect/>
          </a:stretch>
        </p:blipFill>
        <p:spPr>
          <a:xfrm>
            <a:off x="1113183" y="2951249"/>
            <a:ext cx="9600417" cy="387997"/>
          </a:xfrm>
          <a:prstGeom prst="rect">
            <a:avLst/>
          </a:prstGeom>
        </p:spPr>
      </p:pic>
      <p:sp>
        <p:nvSpPr>
          <p:cNvPr id="7" name="TextBox 6"/>
          <p:cNvSpPr txBox="1"/>
          <p:nvPr/>
        </p:nvSpPr>
        <p:spPr>
          <a:xfrm>
            <a:off x="689113" y="3887832"/>
            <a:ext cx="2221121" cy="369332"/>
          </a:xfrm>
          <a:prstGeom prst="rect">
            <a:avLst/>
          </a:prstGeom>
          <a:noFill/>
        </p:spPr>
        <p:txBody>
          <a:bodyPr wrap="none" rtlCol="0">
            <a:spAutoFit/>
          </a:bodyPr>
          <a:lstStyle/>
          <a:p>
            <a:r>
              <a:rPr lang="en-US" b="1" dirty="0">
                <a:solidFill>
                  <a:srgbClr val="00B050"/>
                </a:solidFill>
              </a:rPr>
              <a:t>The Parts of STUFF</a:t>
            </a:r>
          </a:p>
        </p:txBody>
      </p:sp>
      <p:sp>
        <p:nvSpPr>
          <p:cNvPr id="8" name="TextBox 7"/>
          <p:cNvSpPr txBox="1"/>
          <p:nvPr/>
        </p:nvSpPr>
        <p:spPr>
          <a:xfrm>
            <a:off x="1113183" y="4301193"/>
            <a:ext cx="9615709" cy="1477328"/>
          </a:xfrm>
          <a:prstGeom prst="rect">
            <a:avLst/>
          </a:prstGeom>
          <a:noFill/>
        </p:spPr>
        <p:txBody>
          <a:bodyPr wrap="none" rtlCol="0">
            <a:spAutoFit/>
          </a:bodyPr>
          <a:lstStyle/>
          <a:p>
            <a:pPr marL="285750" indent="-285750">
              <a:buFont typeface="Arial" panose="020B0604020202020204" pitchFamily="34" charset="0"/>
              <a:buChar char="•"/>
            </a:pPr>
            <a:r>
              <a:rPr lang="en-US" dirty="0"/>
              <a:t>The string to be “stuffed” (in our case the full list of names with a leading comma)</a:t>
            </a:r>
          </a:p>
          <a:p>
            <a:pPr marL="285750" indent="-285750">
              <a:buFont typeface="Arial" panose="020B0604020202020204" pitchFamily="34" charset="0"/>
              <a:buChar char="•"/>
            </a:pPr>
            <a:r>
              <a:rPr lang="en-US" dirty="0"/>
              <a:t>The location to start deleting and inserting characters ( 1, we’re stuffing into a blank string)</a:t>
            </a:r>
          </a:p>
          <a:p>
            <a:pPr marL="285750" indent="-285750">
              <a:buFont typeface="Arial" panose="020B0604020202020204" pitchFamily="34" charset="0"/>
              <a:buChar char="•"/>
            </a:pPr>
            <a:r>
              <a:rPr lang="en-US" dirty="0"/>
              <a:t>The number of characters to delete ( 1, being the leading comma)</a:t>
            </a:r>
          </a:p>
          <a:p>
            <a:endParaRPr lang="en-US" dirty="0"/>
          </a:p>
          <a:p>
            <a:r>
              <a:rPr lang="en-US" dirty="0"/>
              <a:t>Now we end of with:    </a:t>
            </a:r>
            <a:r>
              <a:rPr lang="en-US" b="1" dirty="0" err="1">
                <a:solidFill>
                  <a:schemeClr val="accent6">
                    <a:lumMod val="75000"/>
                  </a:schemeClr>
                </a:solidFill>
              </a:rPr>
              <a:t>aaa,bbb,ccc,ddd,eee</a:t>
            </a:r>
            <a:endParaRPr lang="en-US" b="1" dirty="0">
              <a:solidFill>
                <a:schemeClr val="accent6">
                  <a:lumMod val="75000"/>
                </a:schemeClr>
              </a:solidFill>
            </a:endParaRPr>
          </a:p>
        </p:txBody>
      </p:sp>
    </p:spTree>
    <p:extLst>
      <p:ext uri="{BB962C8B-B14F-4D97-AF65-F5344CB8AC3E}">
        <p14:creationId xmlns:p14="http://schemas.microsoft.com/office/powerpoint/2010/main" val="6130527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BUILDING HEADERS WITH STUFF &amp; XML</a:t>
            </a:r>
          </a:p>
        </p:txBody>
      </p:sp>
      <p:cxnSp>
        <p:nvCxnSpPr>
          <p:cNvPr id="4" name="Straight Connector 3"/>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Rectangle 5"/>
          <p:cNvSpPr/>
          <p:nvPr/>
        </p:nvSpPr>
        <p:spPr>
          <a:xfrm>
            <a:off x="1857290" y="1800363"/>
            <a:ext cx="7143302" cy="3046988"/>
          </a:xfrm>
          <a:prstGeom prst="rect">
            <a:avLst/>
          </a:prstGeom>
          <a:noFill/>
        </p:spPr>
        <p:txBody>
          <a:bodyPr wrap="none" lIns="91440" tIns="45720" rIns="91440" bIns="45720">
            <a:spAutoFit/>
          </a:bodyPr>
          <a:lstStyle/>
          <a:p>
            <a:pPr algn="ctr"/>
            <a:r>
              <a:rPr lang="en-US" sz="9600" b="1" cap="none" spc="0" dirty="0">
                <a:ln w="12700">
                  <a:solidFill>
                    <a:schemeClr val="accent3">
                      <a:lumMod val="50000"/>
                    </a:schemeClr>
                  </a:solidFill>
                  <a:prstDash val="solid"/>
                </a:ln>
                <a:solidFill>
                  <a:srgbClr val="FF0000"/>
                </a:solidFill>
                <a:effectLst>
                  <a:glow rad="228600">
                    <a:schemeClr val="accent1">
                      <a:satMod val="175000"/>
                      <a:alpha val="40000"/>
                    </a:schemeClr>
                  </a:glow>
                  <a:innerShdw blurRad="177800">
                    <a:schemeClr val="accent3">
                      <a:lumMod val="50000"/>
                    </a:schemeClr>
                  </a:innerShdw>
                </a:effectLst>
              </a:rPr>
              <a:t>STOP</a:t>
            </a:r>
          </a:p>
          <a:p>
            <a:pPr algn="ctr"/>
            <a:r>
              <a:rPr lang="en-US" sz="9600" b="1" dirty="0">
                <a:ln w="12700">
                  <a:solidFill>
                    <a:schemeClr val="accent3">
                      <a:lumMod val="50000"/>
                    </a:schemeClr>
                  </a:solidFill>
                  <a:prstDash val="solid"/>
                </a:ln>
                <a:solidFill>
                  <a:srgbClr val="FF0000"/>
                </a:solidFill>
                <a:effectLst>
                  <a:glow rad="228600">
                    <a:schemeClr val="accent1">
                      <a:satMod val="175000"/>
                      <a:alpha val="40000"/>
                    </a:schemeClr>
                  </a:glow>
                  <a:innerShdw blurRad="177800">
                    <a:schemeClr val="accent3">
                      <a:lumMod val="50000"/>
                    </a:schemeClr>
                  </a:innerShdw>
                </a:effectLst>
              </a:rPr>
              <a:t>DEMO TIME</a:t>
            </a:r>
            <a:endParaRPr lang="en-US" sz="9600" b="1" cap="none" spc="0" dirty="0">
              <a:ln w="12700">
                <a:solidFill>
                  <a:schemeClr val="accent3">
                    <a:lumMod val="50000"/>
                  </a:schemeClr>
                </a:solidFill>
                <a:prstDash val="solid"/>
              </a:ln>
              <a:solidFill>
                <a:srgbClr val="FF0000"/>
              </a:solidFill>
              <a:effectLst>
                <a:glow rad="228600">
                  <a:schemeClr val="accent1">
                    <a:satMod val="175000"/>
                    <a:alpha val="40000"/>
                  </a:schemeClr>
                </a:glow>
                <a:innerShdw blurRad="177800">
                  <a:schemeClr val="accent3">
                    <a:lumMod val="50000"/>
                  </a:schemeClr>
                </a:innerShdw>
              </a:effectLst>
            </a:endParaRPr>
          </a:p>
        </p:txBody>
      </p:sp>
    </p:spTree>
    <p:extLst>
      <p:ext uri="{BB962C8B-B14F-4D97-AF65-F5344CB8AC3E}">
        <p14:creationId xmlns:p14="http://schemas.microsoft.com/office/powerpoint/2010/main" val="779290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364" y="360363"/>
            <a:ext cx="10799762" cy="726315"/>
          </a:xfrm>
          <a:effectLst>
            <a:outerShdw blurRad="50800" dist="38100" dir="8100000" algn="tr" rotWithShape="0">
              <a:prstClr val="black">
                <a:alpha val="40000"/>
              </a:prstClr>
            </a:outerShdw>
          </a:effectLst>
        </p:spPr>
        <p:txBody>
          <a:bodyPr/>
          <a:lstStyle/>
          <a:p>
            <a:pPr algn="ctr"/>
            <a:r>
              <a:rPr lang="en-US" dirty="0"/>
              <a:t>Who Am I?</a:t>
            </a:r>
          </a:p>
        </p:txBody>
      </p:sp>
      <p:sp>
        <p:nvSpPr>
          <p:cNvPr id="3" name="TextBox 2"/>
          <p:cNvSpPr txBox="1"/>
          <p:nvPr/>
        </p:nvSpPr>
        <p:spPr>
          <a:xfrm>
            <a:off x="405485" y="1051306"/>
            <a:ext cx="4207690" cy="861774"/>
          </a:xfrm>
          <a:prstGeom prst="rect">
            <a:avLst/>
          </a:prstGeom>
          <a:noFill/>
        </p:spPr>
        <p:txBody>
          <a:bodyPr wrap="none" rtlCol="0">
            <a:spAutoFit/>
          </a:bodyPr>
          <a:lstStyle/>
          <a:p>
            <a:r>
              <a:rPr lang="en-US" sz="5000" dirty="0"/>
              <a:t>Steven Tidwell</a:t>
            </a:r>
          </a:p>
        </p:txBody>
      </p:sp>
      <p:sp>
        <p:nvSpPr>
          <p:cNvPr id="4" name="TextBox 3"/>
          <p:cNvSpPr txBox="1"/>
          <p:nvPr/>
        </p:nvSpPr>
        <p:spPr>
          <a:xfrm>
            <a:off x="1070474" y="1778697"/>
            <a:ext cx="7567200" cy="2031325"/>
          </a:xfrm>
          <a:prstGeom prst="rect">
            <a:avLst/>
          </a:prstGeom>
          <a:noFill/>
        </p:spPr>
        <p:txBody>
          <a:bodyPr wrap="none" rtlCol="0">
            <a:spAutoFit/>
          </a:bodyPr>
          <a:lstStyle/>
          <a:p>
            <a:pPr marL="285750" indent="-285750">
              <a:buFont typeface="Arial" panose="020B0604020202020204" pitchFamily="34" charset="0"/>
              <a:buChar char="•"/>
            </a:pPr>
            <a:r>
              <a:rPr lang="en-US" dirty="0"/>
              <a:t>Technical Lead, Custom Client Database Development - Ctuit Software</a:t>
            </a:r>
          </a:p>
          <a:p>
            <a:pPr marL="285750" indent="-285750">
              <a:buFont typeface="Arial" panose="020B0604020202020204" pitchFamily="34" charset="0"/>
              <a:buChar char="•"/>
            </a:pPr>
            <a:r>
              <a:rPr lang="en-US" dirty="0"/>
              <a:t>20 + years in the IT World.</a:t>
            </a:r>
          </a:p>
          <a:p>
            <a:pPr marL="742950" lvl="1" indent="-285750">
              <a:buFont typeface="Arial" panose="020B0604020202020204" pitchFamily="34" charset="0"/>
              <a:buChar char="•"/>
            </a:pPr>
            <a:r>
              <a:rPr lang="en-US" dirty="0"/>
              <a:t>Started with SQL 7</a:t>
            </a:r>
          </a:p>
          <a:p>
            <a:pPr marL="742950" lvl="1" indent="-285750">
              <a:buFont typeface="Arial" panose="020B0604020202020204" pitchFamily="34" charset="0"/>
              <a:buChar char="•"/>
            </a:pPr>
            <a:r>
              <a:rPr lang="en-US" dirty="0"/>
              <a:t>I have designed and programmed two Point-Of-Sale systems.</a:t>
            </a:r>
          </a:p>
          <a:p>
            <a:pPr marL="1200150" lvl="2" indent="-285750">
              <a:buFont typeface="Arial" panose="020B0604020202020204" pitchFamily="34" charset="0"/>
              <a:buChar char="•"/>
            </a:pPr>
            <a:r>
              <a:rPr lang="en-US" dirty="0"/>
              <a:t>PIMA POS™ - School Lunch Room Software</a:t>
            </a:r>
          </a:p>
          <a:p>
            <a:pPr marL="1200150" lvl="2" indent="-285750">
              <a:buFont typeface="Arial" panose="020B0604020202020204" pitchFamily="34" charset="0"/>
              <a:buChar char="•"/>
            </a:pPr>
            <a:r>
              <a:rPr lang="en-US" dirty="0"/>
              <a:t>SALON POS™ - Beauty Salon scheduling POS System</a:t>
            </a:r>
          </a:p>
          <a:p>
            <a:pPr marL="742950" lvl="1" indent="-285750">
              <a:buFont typeface="Arial" panose="020B0604020202020204" pitchFamily="34" charset="0"/>
              <a:buChar char="•"/>
            </a:pPr>
            <a:r>
              <a:rPr lang="en-US" dirty="0"/>
              <a:t>Inventory Tracking Software for mobile service based companies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8537" y="4005637"/>
            <a:ext cx="650229" cy="650229"/>
          </a:xfrm>
          <a:prstGeom prst="rect">
            <a:avLst/>
          </a:prstGeom>
        </p:spPr>
      </p:pic>
      <p:sp>
        <p:nvSpPr>
          <p:cNvPr id="6" name="TextBox 5"/>
          <p:cNvSpPr txBox="1"/>
          <p:nvPr/>
        </p:nvSpPr>
        <p:spPr>
          <a:xfrm>
            <a:off x="1773161" y="4109552"/>
            <a:ext cx="3080913" cy="461665"/>
          </a:xfrm>
          <a:prstGeom prst="rect">
            <a:avLst/>
          </a:prstGeom>
          <a:noFill/>
        </p:spPr>
        <p:txBody>
          <a:bodyPr wrap="square" rtlCol="0">
            <a:spAutoFit/>
          </a:bodyPr>
          <a:lstStyle/>
          <a:p>
            <a:r>
              <a:rPr lang="en-US" sz="2400" dirty="0"/>
              <a:t>@SQLNTHEWOODS</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3203" y="3956734"/>
            <a:ext cx="737042" cy="748034"/>
          </a:xfrm>
          <a:prstGeom prst="rect">
            <a:avLst/>
          </a:prstGeom>
        </p:spPr>
      </p:pic>
      <p:sp>
        <p:nvSpPr>
          <p:cNvPr id="8" name="TextBox 7"/>
          <p:cNvSpPr txBox="1"/>
          <p:nvPr/>
        </p:nvSpPr>
        <p:spPr>
          <a:xfrm>
            <a:off x="5838512" y="3953691"/>
            <a:ext cx="2755113" cy="677108"/>
          </a:xfrm>
          <a:prstGeom prst="rect">
            <a:avLst/>
          </a:prstGeom>
          <a:noFill/>
        </p:spPr>
        <p:txBody>
          <a:bodyPr wrap="none" rtlCol="0">
            <a:spAutoFit/>
          </a:bodyPr>
          <a:lstStyle/>
          <a:p>
            <a:r>
              <a:rPr lang="en-US" sz="2400" dirty="0"/>
              <a:t>Steven Tidwell</a:t>
            </a:r>
          </a:p>
          <a:p>
            <a:r>
              <a:rPr lang="en-US" sz="1400" dirty="0"/>
              <a:t>Linkedin.com/in/</a:t>
            </a:r>
            <a:r>
              <a:rPr lang="en-US" sz="1400" dirty="0" err="1"/>
              <a:t>sqlcodemonkey</a:t>
            </a:r>
            <a:endParaRPr lang="en-US" sz="1400" dirty="0"/>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021" y="4740453"/>
            <a:ext cx="663035" cy="664879"/>
          </a:xfrm>
          <a:prstGeom prst="rect">
            <a:avLst/>
          </a:prstGeom>
        </p:spPr>
      </p:pic>
      <p:sp>
        <p:nvSpPr>
          <p:cNvPr id="10" name="TextBox 9"/>
          <p:cNvSpPr txBox="1"/>
          <p:nvPr/>
        </p:nvSpPr>
        <p:spPr>
          <a:xfrm>
            <a:off x="1214250" y="4842059"/>
            <a:ext cx="3441968" cy="461665"/>
          </a:xfrm>
          <a:prstGeom prst="rect">
            <a:avLst/>
          </a:prstGeom>
          <a:noFill/>
        </p:spPr>
        <p:txBody>
          <a:bodyPr wrap="none" rtlCol="0">
            <a:spAutoFit/>
          </a:bodyPr>
          <a:lstStyle/>
          <a:p>
            <a:r>
              <a:rPr lang="en-US" sz="2400" dirty="0"/>
              <a:t>www.sqlcodemonkey.com</a:t>
            </a: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7674" y="147470"/>
            <a:ext cx="2522452" cy="2529469"/>
          </a:xfrm>
          <a:prstGeom prst="rect">
            <a:avLst/>
          </a:prstGeom>
        </p:spPr>
      </p:pic>
      <p:pic>
        <p:nvPicPr>
          <p:cNvPr id="13" name="Picture 12">
            <a:extLst>
              <a:ext uri="{FF2B5EF4-FFF2-40B4-BE49-F238E27FC236}">
                <a16:creationId xmlns:a16="http://schemas.microsoft.com/office/drawing/2014/main" id="{759C056D-6DC8-496F-A461-929A47CADC69}"/>
              </a:ext>
            </a:extLst>
          </p:cNvPr>
          <p:cNvPicPr>
            <a:picLocks noChangeAspect="1"/>
          </p:cNvPicPr>
          <p:nvPr/>
        </p:nvPicPr>
        <p:blipFill>
          <a:blip r:embed="rId5"/>
          <a:stretch>
            <a:fillRect/>
          </a:stretch>
        </p:blipFill>
        <p:spPr>
          <a:xfrm>
            <a:off x="6808802" y="4731565"/>
            <a:ext cx="682652" cy="682652"/>
          </a:xfrm>
          <a:prstGeom prst="rect">
            <a:avLst/>
          </a:prstGeom>
        </p:spPr>
      </p:pic>
      <p:sp>
        <p:nvSpPr>
          <p:cNvPr id="14" name="TextBox 13">
            <a:extLst>
              <a:ext uri="{FF2B5EF4-FFF2-40B4-BE49-F238E27FC236}">
                <a16:creationId xmlns:a16="http://schemas.microsoft.com/office/drawing/2014/main" id="{4806F3DE-E822-4255-8F36-1B155BCC3651}"/>
              </a:ext>
            </a:extLst>
          </p:cNvPr>
          <p:cNvSpPr txBox="1"/>
          <p:nvPr/>
        </p:nvSpPr>
        <p:spPr>
          <a:xfrm>
            <a:off x="7491454" y="4827388"/>
            <a:ext cx="3038011" cy="461665"/>
          </a:xfrm>
          <a:prstGeom prst="rect">
            <a:avLst/>
          </a:prstGeom>
          <a:noFill/>
        </p:spPr>
        <p:txBody>
          <a:bodyPr wrap="none" rtlCol="0">
            <a:spAutoFit/>
          </a:bodyPr>
          <a:lstStyle/>
          <a:p>
            <a:r>
              <a:rPr lang="en-US" sz="2400" dirty="0"/>
              <a:t>mybloggerplace.com</a:t>
            </a:r>
          </a:p>
        </p:txBody>
      </p:sp>
      <p:pic>
        <p:nvPicPr>
          <p:cNvPr id="15" name="Picture 14">
            <a:extLst>
              <a:ext uri="{FF2B5EF4-FFF2-40B4-BE49-F238E27FC236}">
                <a16:creationId xmlns:a16="http://schemas.microsoft.com/office/drawing/2014/main" id="{F6CF33F0-B035-4714-8D9A-A18A0E1530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2932" y="5533463"/>
            <a:ext cx="650229" cy="650229"/>
          </a:xfrm>
          <a:prstGeom prst="rect">
            <a:avLst/>
          </a:prstGeom>
        </p:spPr>
      </p:pic>
      <p:sp>
        <p:nvSpPr>
          <p:cNvPr id="17" name="TextBox 16">
            <a:extLst>
              <a:ext uri="{FF2B5EF4-FFF2-40B4-BE49-F238E27FC236}">
                <a16:creationId xmlns:a16="http://schemas.microsoft.com/office/drawing/2014/main" id="{7940FD10-63D6-4666-9985-7CB3EEFD259F}"/>
              </a:ext>
            </a:extLst>
          </p:cNvPr>
          <p:cNvSpPr txBox="1"/>
          <p:nvPr/>
        </p:nvSpPr>
        <p:spPr>
          <a:xfrm>
            <a:off x="1725676" y="5627744"/>
            <a:ext cx="5861084" cy="461665"/>
          </a:xfrm>
          <a:prstGeom prst="rect">
            <a:avLst/>
          </a:prstGeom>
          <a:noFill/>
        </p:spPr>
        <p:txBody>
          <a:bodyPr wrap="square" rtlCol="0">
            <a:spAutoFit/>
          </a:bodyPr>
          <a:lstStyle/>
          <a:p>
            <a:r>
              <a:rPr lang="en-US" sz="2400" dirty="0"/>
              <a:t>@SQLCODEMONKEY (auto bot account)</a:t>
            </a:r>
          </a:p>
        </p:txBody>
      </p:sp>
      <p:pic>
        <p:nvPicPr>
          <p:cNvPr id="18" name="Picture 17" descr="A close up of a logo&#10;&#10;Description generated with very high confidence">
            <a:extLst>
              <a:ext uri="{FF2B5EF4-FFF2-40B4-BE49-F238E27FC236}">
                <a16:creationId xmlns:a16="http://schemas.microsoft.com/office/drawing/2014/main" id="{70FFB773-D168-41F3-806A-1B0FCEA7799D}"/>
              </a:ext>
            </a:extLst>
          </p:cNvPr>
          <p:cNvPicPr>
            <a:picLocks noChangeAspect="1"/>
          </p:cNvPicPr>
          <p:nvPr/>
        </p:nvPicPr>
        <p:blipFill>
          <a:blip r:embed="rId6"/>
          <a:stretch>
            <a:fillRect/>
          </a:stretch>
        </p:blipFill>
        <p:spPr>
          <a:xfrm>
            <a:off x="7491454" y="5485642"/>
            <a:ext cx="698050" cy="698050"/>
          </a:xfrm>
          <a:prstGeom prst="rect">
            <a:avLst/>
          </a:prstGeom>
        </p:spPr>
      </p:pic>
      <p:sp>
        <p:nvSpPr>
          <p:cNvPr id="19" name="TextBox 18">
            <a:extLst>
              <a:ext uri="{FF2B5EF4-FFF2-40B4-BE49-F238E27FC236}">
                <a16:creationId xmlns:a16="http://schemas.microsoft.com/office/drawing/2014/main" id="{25D359B4-75B2-4B5A-BB20-BD37FB26A2EE}"/>
              </a:ext>
            </a:extLst>
          </p:cNvPr>
          <p:cNvSpPr txBox="1"/>
          <p:nvPr/>
        </p:nvSpPr>
        <p:spPr>
          <a:xfrm>
            <a:off x="8189504" y="5603834"/>
            <a:ext cx="2312108" cy="461665"/>
          </a:xfrm>
          <a:prstGeom prst="rect">
            <a:avLst/>
          </a:prstGeom>
          <a:noFill/>
        </p:spPr>
        <p:txBody>
          <a:bodyPr wrap="none" rtlCol="0">
            <a:spAutoFit/>
          </a:bodyPr>
          <a:lstStyle/>
          <a:p>
            <a:r>
              <a:rPr lang="en-US" sz="2400" dirty="0" err="1"/>
              <a:t>sqlcodemonkey</a:t>
            </a:r>
            <a:endParaRPr lang="en-US" sz="2400" dirty="0"/>
          </a:p>
        </p:txBody>
      </p:sp>
    </p:spTree>
    <p:extLst>
      <p:ext uri="{BB962C8B-B14F-4D97-AF65-F5344CB8AC3E}">
        <p14:creationId xmlns:p14="http://schemas.microsoft.com/office/powerpoint/2010/main" val="1486074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CED6FF1D-7B6B-4048-8EE5-5A967765A617}"/>
              </a:ext>
            </a:extLst>
          </p:cNvPr>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BUILDING HEADERS WITH STUFF &amp; XML</a:t>
            </a:r>
          </a:p>
        </p:txBody>
      </p:sp>
      <p:cxnSp>
        <p:nvCxnSpPr>
          <p:cNvPr id="3" name="Straight Connector 2">
            <a:extLst>
              <a:ext uri="{FF2B5EF4-FFF2-40B4-BE49-F238E27FC236}">
                <a16:creationId xmlns:a16="http://schemas.microsoft.com/office/drawing/2014/main" id="{8658CE14-1F75-45A6-B666-EEF365008DA2}"/>
              </a:ext>
            </a:extLst>
          </p:cNvPr>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descr="A picture containing screenshot&#10;&#10;Description generated with very high confidence">
            <a:extLst>
              <a:ext uri="{FF2B5EF4-FFF2-40B4-BE49-F238E27FC236}">
                <a16:creationId xmlns:a16="http://schemas.microsoft.com/office/drawing/2014/main" id="{F5BEED66-8489-4CC6-86CB-E07DD0A080E5}"/>
              </a:ext>
            </a:extLst>
          </p:cNvPr>
          <p:cNvPicPr>
            <a:picLocks noChangeAspect="1"/>
          </p:cNvPicPr>
          <p:nvPr/>
        </p:nvPicPr>
        <p:blipFill>
          <a:blip r:embed="rId2"/>
          <a:stretch>
            <a:fillRect/>
          </a:stretch>
        </p:blipFill>
        <p:spPr>
          <a:xfrm>
            <a:off x="0" y="1439610"/>
            <a:ext cx="11520488" cy="4099766"/>
          </a:xfrm>
          <a:prstGeom prst="rect">
            <a:avLst/>
          </a:prstGeom>
        </p:spPr>
      </p:pic>
      <p:pic>
        <p:nvPicPr>
          <p:cNvPr id="6" name="Picture 5" descr="A close up of a womans face&#10;&#10;Description generated with high confidence">
            <a:extLst>
              <a:ext uri="{FF2B5EF4-FFF2-40B4-BE49-F238E27FC236}">
                <a16:creationId xmlns:a16="http://schemas.microsoft.com/office/drawing/2014/main" id="{FBCAAF0D-EB62-42AC-B105-CA6101F69A69}"/>
              </a:ext>
            </a:extLst>
          </p:cNvPr>
          <p:cNvPicPr>
            <a:picLocks noChangeAspect="1"/>
          </p:cNvPicPr>
          <p:nvPr/>
        </p:nvPicPr>
        <p:blipFill>
          <a:blip r:embed="rId3"/>
          <a:stretch>
            <a:fillRect/>
          </a:stretch>
        </p:blipFill>
        <p:spPr>
          <a:xfrm>
            <a:off x="9284850" y="5060950"/>
            <a:ext cx="1428750" cy="1419225"/>
          </a:xfrm>
          <a:prstGeom prst="rect">
            <a:avLst/>
          </a:prstGeom>
        </p:spPr>
      </p:pic>
    </p:spTree>
    <p:extLst>
      <p:ext uri="{BB962C8B-B14F-4D97-AF65-F5344CB8AC3E}">
        <p14:creationId xmlns:p14="http://schemas.microsoft.com/office/powerpoint/2010/main" val="40192131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What have we learned so far?</a:t>
            </a:r>
          </a:p>
        </p:txBody>
      </p:sp>
      <p:cxnSp>
        <p:nvCxnSpPr>
          <p:cNvPr id="3" name="Straight Connector 2"/>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361038" y="1338698"/>
            <a:ext cx="10800000" cy="923330"/>
          </a:xfrm>
          <a:prstGeom prst="rect">
            <a:avLst/>
          </a:prstGeom>
          <a:noFill/>
        </p:spPr>
        <p:txBody>
          <a:bodyPr wrap="square" rtlCol="0">
            <a:spAutoFit/>
          </a:bodyPr>
          <a:lstStyle/>
          <a:p>
            <a:pPr marL="285750" indent="-285750">
              <a:buFont typeface="Arial" panose="020B0604020202020204" pitchFamily="34" charset="0"/>
              <a:buChar char="•"/>
            </a:pPr>
            <a:r>
              <a:rPr lang="en-US" dirty="0"/>
              <a:t>We have learned how to build a table and add columns to it at runtime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Build custom column headers using STUFF and XML</a:t>
            </a:r>
          </a:p>
        </p:txBody>
      </p:sp>
      <p:sp>
        <p:nvSpPr>
          <p:cNvPr id="5" name="TextBox 4"/>
          <p:cNvSpPr txBox="1"/>
          <p:nvPr/>
        </p:nvSpPr>
        <p:spPr>
          <a:xfrm>
            <a:off x="361038" y="3127514"/>
            <a:ext cx="10799999" cy="1323439"/>
          </a:xfrm>
          <a:prstGeom prst="rect">
            <a:avLst/>
          </a:prstGeom>
          <a:noFill/>
        </p:spPr>
        <p:txBody>
          <a:bodyPr wrap="square" rtlCol="0">
            <a:spAutoFit/>
          </a:bodyPr>
          <a:lstStyle/>
          <a:p>
            <a:pPr algn="ctr"/>
            <a:r>
              <a:rPr lang="en-US" sz="4000" b="1" dirty="0">
                <a:solidFill>
                  <a:srgbClr val="00B050"/>
                </a:solidFill>
              </a:rPr>
              <a:t>Now we will put it all together and finish our DYNAMIC Query</a:t>
            </a:r>
          </a:p>
        </p:txBody>
      </p:sp>
    </p:spTree>
    <p:extLst>
      <p:ext uri="{BB962C8B-B14F-4D97-AF65-F5344CB8AC3E}">
        <p14:creationId xmlns:p14="http://schemas.microsoft.com/office/powerpoint/2010/main" val="2811103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Goals: and fancy disclaimer</a:t>
            </a:r>
          </a:p>
        </p:txBody>
      </p:sp>
      <p:cxnSp>
        <p:nvCxnSpPr>
          <p:cNvPr id="3" name="Straight Connector 2"/>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361038" y="1630882"/>
            <a:ext cx="1700402" cy="400110"/>
          </a:xfrm>
          <a:prstGeom prst="rect">
            <a:avLst/>
          </a:prstGeom>
          <a:noFill/>
        </p:spPr>
        <p:txBody>
          <a:bodyPr wrap="none" rtlCol="0">
            <a:spAutoFit/>
          </a:bodyPr>
          <a:lstStyle/>
          <a:p>
            <a:r>
              <a:rPr lang="en-US" sz="2000" b="1" dirty="0">
                <a:solidFill>
                  <a:srgbClr val="00B050"/>
                </a:solidFill>
              </a:rPr>
              <a:t>OUR GOALS:</a:t>
            </a:r>
          </a:p>
        </p:txBody>
      </p:sp>
      <p:sp>
        <p:nvSpPr>
          <p:cNvPr id="5" name="TextBox 4"/>
          <p:cNvSpPr txBox="1"/>
          <p:nvPr/>
        </p:nvSpPr>
        <p:spPr>
          <a:xfrm>
            <a:off x="1211239" y="2222766"/>
            <a:ext cx="9949799" cy="369332"/>
          </a:xfrm>
          <a:prstGeom prst="rect">
            <a:avLst/>
          </a:prstGeom>
          <a:noFill/>
        </p:spPr>
        <p:txBody>
          <a:bodyPr wrap="square" rtlCol="0">
            <a:spAutoFit/>
          </a:bodyPr>
          <a:lstStyle/>
          <a:p>
            <a:pPr marL="285750" indent="-285750">
              <a:buFont typeface="Arial" panose="020B0604020202020204" pitchFamily="34" charset="0"/>
              <a:buChar char="•"/>
            </a:pPr>
            <a:r>
              <a:rPr lang="en-US" dirty="0"/>
              <a:t>We will build a Dynamic Query to show the results of items sold by date.</a:t>
            </a:r>
          </a:p>
        </p:txBody>
      </p:sp>
      <p:sp>
        <p:nvSpPr>
          <p:cNvPr id="6" name="TextBox 5"/>
          <p:cNvSpPr txBox="1"/>
          <p:nvPr/>
        </p:nvSpPr>
        <p:spPr>
          <a:xfrm>
            <a:off x="1211239" y="2732544"/>
            <a:ext cx="9949799" cy="646331"/>
          </a:xfrm>
          <a:prstGeom prst="rect">
            <a:avLst/>
          </a:prstGeom>
          <a:noFill/>
        </p:spPr>
        <p:txBody>
          <a:bodyPr wrap="square" rtlCol="0">
            <a:spAutoFit/>
          </a:bodyPr>
          <a:lstStyle/>
          <a:p>
            <a:pPr marL="285750" indent="-285750">
              <a:buFont typeface="Arial" panose="020B0604020202020204" pitchFamily="34" charset="0"/>
              <a:buChar char="•"/>
            </a:pPr>
            <a:r>
              <a:rPr lang="en-US" dirty="0"/>
              <a:t>When we are finished, you can use this example to aggregate any data across a range of dates.</a:t>
            </a:r>
          </a:p>
        </p:txBody>
      </p:sp>
      <p:sp>
        <p:nvSpPr>
          <p:cNvPr id="7" name="TextBox 6"/>
          <p:cNvSpPr txBox="1"/>
          <p:nvPr/>
        </p:nvSpPr>
        <p:spPr>
          <a:xfrm>
            <a:off x="1211238" y="3728743"/>
            <a:ext cx="9949799" cy="1446550"/>
          </a:xfrm>
          <a:prstGeom prst="rect">
            <a:avLst/>
          </a:prstGeom>
          <a:noFill/>
        </p:spPr>
        <p:txBody>
          <a:bodyPr wrap="square" rtlCol="0">
            <a:spAutoFit/>
          </a:bodyPr>
          <a:lstStyle/>
          <a:p>
            <a:r>
              <a:rPr lang="en-US" b="1" dirty="0">
                <a:solidFill>
                  <a:srgbClr val="00B050"/>
                </a:solidFill>
              </a:rPr>
              <a:t>NOTE</a:t>
            </a:r>
            <a:r>
              <a:rPr lang="en-US" dirty="0"/>
              <a:t>: The data we will be working with is taken directly from the PIMA POS™ system that I wrote. You can get a copy of the database used by visiting </a:t>
            </a:r>
            <a:r>
              <a:rPr lang="en-US" b="1" dirty="0">
                <a:solidFill>
                  <a:srgbClr val="00B050"/>
                </a:solidFill>
                <a:hlinkClick r:id="rId2"/>
              </a:rPr>
              <a:t>www.sqlcodemonkey.com</a:t>
            </a:r>
            <a:endParaRPr lang="en-US" b="1" dirty="0">
              <a:solidFill>
                <a:srgbClr val="00B050"/>
              </a:solidFill>
            </a:endParaRPr>
          </a:p>
          <a:p>
            <a:endParaRPr lang="en-US" sz="1600" dirty="0">
              <a:solidFill>
                <a:srgbClr val="00B050"/>
              </a:solidFill>
            </a:endParaRPr>
          </a:p>
          <a:p>
            <a:r>
              <a:rPr lang="en-US" sz="1200" dirty="0"/>
              <a:t>Disclaimer:</a:t>
            </a:r>
          </a:p>
          <a:p>
            <a:r>
              <a:rPr lang="en-US" sz="1200" dirty="0"/>
              <a:t>The tables have been altered to only have the relevant data needed for this demo.  All names have been randomly generated using “Behind the Name” database plugin.  The sales figures and data are actual items purchased during the time frame that this sample was taken.</a:t>
            </a:r>
          </a:p>
        </p:txBody>
      </p:sp>
    </p:spTree>
    <p:extLst>
      <p:ext uri="{BB962C8B-B14F-4D97-AF65-F5344CB8AC3E}">
        <p14:creationId xmlns:p14="http://schemas.microsoft.com/office/powerpoint/2010/main" val="494722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Manipulating the Data</a:t>
            </a:r>
          </a:p>
        </p:txBody>
      </p:sp>
      <p:cxnSp>
        <p:nvCxnSpPr>
          <p:cNvPr id="3" name="Straight Connector 2"/>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361038" y="1245704"/>
            <a:ext cx="10800000" cy="1754326"/>
          </a:xfrm>
          <a:prstGeom prst="rect">
            <a:avLst/>
          </a:prstGeom>
          <a:noFill/>
        </p:spPr>
        <p:txBody>
          <a:bodyPr wrap="square" rtlCol="0">
            <a:spAutoFit/>
          </a:bodyPr>
          <a:lstStyle/>
          <a:p>
            <a:pPr marL="285750" indent="-285750">
              <a:buFont typeface="Arial" panose="020B0604020202020204" pitchFamily="34" charset="0"/>
              <a:buChar char="•"/>
            </a:pPr>
            <a:r>
              <a:rPr lang="en-US" dirty="0"/>
              <a:t>We will be using 4 tables for our demo:</a:t>
            </a:r>
          </a:p>
          <a:p>
            <a:pPr marL="742950" lvl="1" indent="-285750">
              <a:buFont typeface="Arial" panose="020B0604020202020204" pitchFamily="34" charset="0"/>
              <a:buChar char="•"/>
            </a:pPr>
            <a:r>
              <a:rPr lang="en-US" dirty="0">
                <a:solidFill>
                  <a:schemeClr val="accent6">
                    <a:lumMod val="75000"/>
                  </a:schemeClr>
                </a:solidFill>
              </a:rPr>
              <a:t>Patron</a:t>
            </a:r>
            <a:r>
              <a:rPr lang="en-US" dirty="0"/>
              <a:t> –  The Name and ID of the person purchasing the items</a:t>
            </a:r>
          </a:p>
          <a:p>
            <a:pPr marL="742950" lvl="1" indent="-285750">
              <a:buFont typeface="Arial" panose="020B0604020202020204" pitchFamily="34" charset="0"/>
              <a:buChar char="•"/>
            </a:pPr>
            <a:r>
              <a:rPr lang="en-US" dirty="0">
                <a:solidFill>
                  <a:schemeClr val="accent6">
                    <a:lumMod val="75000"/>
                  </a:schemeClr>
                </a:solidFill>
              </a:rPr>
              <a:t>Transaction</a:t>
            </a:r>
            <a:r>
              <a:rPr lang="en-US" dirty="0"/>
              <a:t> Tables</a:t>
            </a:r>
          </a:p>
          <a:p>
            <a:pPr marL="1200150" lvl="2" indent="-285750">
              <a:buFont typeface="Arial" panose="020B0604020202020204" pitchFamily="34" charset="0"/>
              <a:buChar char="•"/>
            </a:pPr>
            <a:r>
              <a:rPr lang="en-US" dirty="0">
                <a:solidFill>
                  <a:schemeClr val="accent6">
                    <a:lumMod val="75000"/>
                  </a:schemeClr>
                </a:solidFill>
              </a:rPr>
              <a:t>Header</a:t>
            </a:r>
            <a:r>
              <a:rPr lang="en-US" dirty="0"/>
              <a:t> holds the top level information about the purchase</a:t>
            </a:r>
          </a:p>
          <a:p>
            <a:pPr marL="1200150" lvl="2" indent="-285750">
              <a:buFont typeface="Arial" panose="020B0604020202020204" pitchFamily="34" charset="0"/>
              <a:buChar char="•"/>
            </a:pPr>
            <a:r>
              <a:rPr lang="en-US" dirty="0">
                <a:solidFill>
                  <a:schemeClr val="accent6">
                    <a:lumMod val="75000"/>
                  </a:schemeClr>
                </a:solidFill>
              </a:rPr>
              <a:t>Detail</a:t>
            </a:r>
            <a:r>
              <a:rPr lang="en-US" dirty="0"/>
              <a:t> holds the actual items that were purchased</a:t>
            </a:r>
          </a:p>
          <a:p>
            <a:pPr marL="742950" lvl="1" indent="-285750">
              <a:buFont typeface="Arial" panose="020B0604020202020204" pitchFamily="34" charset="0"/>
              <a:buChar char="•"/>
            </a:pPr>
            <a:r>
              <a:rPr lang="en-US" dirty="0">
                <a:solidFill>
                  <a:schemeClr val="accent6">
                    <a:lumMod val="75000"/>
                  </a:schemeClr>
                </a:solidFill>
              </a:rPr>
              <a:t>Item</a:t>
            </a:r>
            <a:r>
              <a:rPr lang="en-US" dirty="0"/>
              <a:t> – The Name and Item ID</a:t>
            </a:r>
          </a:p>
        </p:txBody>
      </p:sp>
      <p:sp>
        <p:nvSpPr>
          <p:cNvPr id="5" name="TextBox 4"/>
          <p:cNvSpPr txBox="1"/>
          <p:nvPr/>
        </p:nvSpPr>
        <p:spPr>
          <a:xfrm>
            <a:off x="361038" y="3000030"/>
            <a:ext cx="10800000" cy="646331"/>
          </a:xfrm>
          <a:prstGeom prst="rect">
            <a:avLst/>
          </a:prstGeom>
          <a:noFill/>
        </p:spPr>
        <p:txBody>
          <a:bodyPr wrap="square" rtlCol="0">
            <a:spAutoFit/>
          </a:bodyPr>
          <a:lstStyle/>
          <a:p>
            <a:pPr marL="285750" indent="-285750">
              <a:buFont typeface="Arial" panose="020B0604020202020204" pitchFamily="34" charset="0"/>
              <a:buChar char="•"/>
            </a:pPr>
            <a:r>
              <a:rPr lang="en-US" dirty="0"/>
              <a:t>In order to get the data into a usable format, we must first manipulate the data to be in a layout that we can PIVOT on.</a:t>
            </a:r>
          </a:p>
        </p:txBody>
      </p:sp>
      <p:sp>
        <p:nvSpPr>
          <p:cNvPr id="6" name="TextBox 5"/>
          <p:cNvSpPr txBox="1"/>
          <p:nvPr/>
        </p:nvSpPr>
        <p:spPr>
          <a:xfrm>
            <a:off x="360244" y="3646361"/>
            <a:ext cx="10800000" cy="646331"/>
          </a:xfrm>
          <a:prstGeom prst="rect">
            <a:avLst/>
          </a:prstGeom>
          <a:noFill/>
        </p:spPr>
        <p:txBody>
          <a:bodyPr wrap="square" rtlCol="0">
            <a:spAutoFit/>
          </a:bodyPr>
          <a:lstStyle/>
          <a:p>
            <a:pPr marL="285750" indent="-285750">
              <a:buFont typeface="Arial" panose="020B0604020202020204" pitchFamily="34" charset="0"/>
              <a:buChar char="•"/>
            </a:pPr>
            <a:r>
              <a:rPr lang="en-US" dirty="0"/>
              <a:t>We will build a “Pivot Column” that will be created in the </a:t>
            </a:r>
            <a:r>
              <a:rPr lang="en-US" b="1" dirty="0">
                <a:solidFill>
                  <a:srgbClr val="00B050"/>
                </a:solidFill>
              </a:rPr>
              <a:t>SAME</a:t>
            </a:r>
            <a:r>
              <a:rPr lang="en-US" dirty="0"/>
              <a:t> format as the Dynamic Column Headers that we created for our table.</a:t>
            </a:r>
          </a:p>
        </p:txBody>
      </p:sp>
      <p:sp>
        <p:nvSpPr>
          <p:cNvPr id="7" name="TextBox 6"/>
          <p:cNvSpPr txBox="1"/>
          <p:nvPr/>
        </p:nvSpPr>
        <p:spPr>
          <a:xfrm>
            <a:off x="1391478" y="4292692"/>
            <a:ext cx="8327729" cy="646331"/>
          </a:xfrm>
          <a:prstGeom prst="rect">
            <a:avLst/>
          </a:prstGeom>
          <a:noFill/>
        </p:spPr>
        <p:txBody>
          <a:bodyPr wrap="none" rtlCol="0">
            <a:spAutoFit/>
          </a:bodyPr>
          <a:lstStyle/>
          <a:p>
            <a:r>
              <a:rPr lang="en-US" b="1" dirty="0">
                <a:solidFill>
                  <a:srgbClr val="FF0000"/>
                </a:solidFill>
              </a:rPr>
              <a:t>NOTE:</a:t>
            </a:r>
          </a:p>
          <a:p>
            <a:r>
              <a:rPr lang="en-US" dirty="0"/>
              <a:t>IF THE COLUMNS </a:t>
            </a:r>
            <a:r>
              <a:rPr lang="en-US" dirty="0">
                <a:solidFill>
                  <a:srgbClr val="FF0000"/>
                </a:solidFill>
              </a:rPr>
              <a:t>DO NOT MATCH</a:t>
            </a:r>
            <a:r>
              <a:rPr lang="en-US" dirty="0"/>
              <a:t>, YOU WILL NOT BE ABLE TO PIVOT THE DATA</a:t>
            </a:r>
          </a:p>
        </p:txBody>
      </p:sp>
      <p:sp>
        <p:nvSpPr>
          <p:cNvPr id="8" name="TextBox 7"/>
          <p:cNvSpPr txBox="1"/>
          <p:nvPr/>
        </p:nvSpPr>
        <p:spPr>
          <a:xfrm>
            <a:off x="361038" y="5170191"/>
            <a:ext cx="10799206" cy="369332"/>
          </a:xfrm>
          <a:prstGeom prst="rect">
            <a:avLst/>
          </a:prstGeom>
          <a:noFill/>
        </p:spPr>
        <p:txBody>
          <a:bodyPr wrap="square" rtlCol="0">
            <a:spAutoFit/>
          </a:bodyPr>
          <a:lstStyle/>
          <a:p>
            <a:pPr algn="ctr"/>
            <a:r>
              <a:rPr lang="en-US" b="1" dirty="0"/>
              <a:t>GUESS WHAT?</a:t>
            </a:r>
          </a:p>
        </p:txBody>
      </p:sp>
      <p:sp>
        <p:nvSpPr>
          <p:cNvPr id="9" name="TextBox 8"/>
          <p:cNvSpPr txBox="1"/>
          <p:nvPr/>
        </p:nvSpPr>
        <p:spPr>
          <a:xfrm>
            <a:off x="361038" y="5519446"/>
            <a:ext cx="10800000" cy="400110"/>
          </a:xfrm>
          <a:prstGeom prst="rect">
            <a:avLst/>
          </a:prstGeom>
          <a:noFill/>
        </p:spPr>
        <p:txBody>
          <a:bodyPr wrap="square" rtlCol="0">
            <a:spAutoFit/>
          </a:bodyPr>
          <a:lstStyle/>
          <a:p>
            <a:pPr algn="ctr"/>
            <a:r>
              <a:rPr lang="en-US" sz="2000" b="1" dirty="0">
                <a:solidFill>
                  <a:srgbClr val="FF0000"/>
                </a:solidFill>
              </a:rPr>
              <a:t>IT IS DEMO TIME AGAIN!</a:t>
            </a:r>
          </a:p>
        </p:txBody>
      </p:sp>
    </p:spTree>
    <p:extLst>
      <p:ext uri="{BB962C8B-B14F-4D97-AF65-F5344CB8AC3E}">
        <p14:creationId xmlns:p14="http://schemas.microsoft.com/office/powerpoint/2010/main" val="3583932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5" presetClass="entr" presetSubtype="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fade">
                                      <p:cBhvr>
                                        <p:cTn id="27" dur="2000"/>
                                        <p:tgtEl>
                                          <p:spTgt spid="9">
                                            <p:txEl>
                                              <p:pRg st="0" end="0"/>
                                            </p:txEl>
                                          </p:spTgt>
                                        </p:tgtEl>
                                      </p:cBhvr>
                                    </p:animEffect>
                                    <p:anim calcmode="lin" valueType="num">
                                      <p:cBhvr>
                                        <p:cTn id="28" dur="2000" fill="hold"/>
                                        <p:tgtEl>
                                          <p:spTgt spid="9">
                                            <p:txEl>
                                              <p:pRg st="0" end="0"/>
                                            </p:txEl>
                                          </p:spTgt>
                                        </p:tgtEl>
                                        <p:attrNameLst>
                                          <p:attrName>ppt_w</p:attrName>
                                        </p:attrNameLst>
                                      </p:cBhvr>
                                      <p:tavLst>
                                        <p:tav tm="0" fmla="#ppt_w*sin(2.5*pi*$)">
                                          <p:val>
                                            <p:fltVal val="0"/>
                                          </p:val>
                                        </p:tav>
                                        <p:tav tm="100000">
                                          <p:val>
                                            <p:fltVal val="1"/>
                                          </p:val>
                                        </p:tav>
                                      </p:tavLst>
                                    </p:anim>
                                    <p:anim calcmode="lin" valueType="num">
                                      <p:cBhvr>
                                        <p:cTn id="29" dur="2000" fill="hold"/>
                                        <p:tgtEl>
                                          <p:spTgt spid="9">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47ECD5CE-0D85-40B9-8E2C-2E49ED012213}"/>
              </a:ext>
            </a:extLst>
          </p:cNvPr>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DEMO:  The data we are going to use</a:t>
            </a:r>
          </a:p>
        </p:txBody>
      </p:sp>
      <p:cxnSp>
        <p:nvCxnSpPr>
          <p:cNvPr id="3" name="Straight Connector 2">
            <a:extLst>
              <a:ext uri="{FF2B5EF4-FFF2-40B4-BE49-F238E27FC236}">
                <a16:creationId xmlns:a16="http://schemas.microsoft.com/office/drawing/2014/main" id="{9622F05C-476A-44D2-9BA7-DDBC4BCE4373}"/>
              </a:ext>
            </a:extLst>
          </p:cNvPr>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descr="A picture containing screenshot&#10;&#10;Description generated with very high confidence">
            <a:extLst>
              <a:ext uri="{FF2B5EF4-FFF2-40B4-BE49-F238E27FC236}">
                <a16:creationId xmlns:a16="http://schemas.microsoft.com/office/drawing/2014/main" id="{D505AD0A-52DC-45DF-ABF7-417FD460AEB8}"/>
              </a:ext>
            </a:extLst>
          </p:cNvPr>
          <p:cNvPicPr>
            <a:picLocks noChangeAspect="1"/>
          </p:cNvPicPr>
          <p:nvPr/>
        </p:nvPicPr>
        <p:blipFill>
          <a:blip r:embed="rId2"/>
          <a:stretch>
            <a:fillRect/>
          </a:stretch>
        </p:blipFill>
        <p:spPr>
          <a:xfrm>
            <a:off x="361038" y="1376970"/>
            <a:ext cx="11136404" cy="4016665"/>
          </a:xfrm>
          <a:prstGeom prst="rect">
            <a:avLst/>
          </a:prstGeom>
        </p:spPr>
      </p:pic>
      <p:pic>
        <p:nvPicPr>
          <p:cNvPr id="6" name="Picture 5" descr="A close up of a womans face&#10;&#10;Description generated with high confidence">
            <a:extLst>
              <a:ext uri="{FF2B5EF4-FFF2-40B4-BE49-F238E27FC236}">
                <a16:creationId xmlns:a16="http://schemas.microsoft.com/office/drawing/2014/main" id="{EAD8EB30-8D92-43F0-BF86-EAE1A3BEF66C}"/>
              </a:ext>
            </a:extLst>
          </p:cNvPr>
          <p:cNvPicPr>
            <a:picLocks noChangeAspect="1"/>
          </p:cNvPicPr>
          <p:nvPr/>
        </p:nvPicPr>
        <p:blipFill>
          <a:blip r:embed="rId3"/>
          <a:stretch>
            <a:fillRect/>
          </a:stretch>
        </p:blipFill>
        <p:spPr>
          <a:xfrm>
            <a:off x="9167295" y="5060950"/>
            <a:ext cx="1428750" cy="1419225"/>
          </a:xfrm>
          <a:prstGeom prst="rect">
            <a:avLst/>
          </a:prstGeom>
        </p:spPr>
      </p:pic>
    </p:spTree>
    <p:extLst>
      <p:ext uri="{BB962C8B-B14F-4D97-AF65-F5344CB8AC3E}">
        <p14:creationId xmlns:p14="http://schemas.microsoft.com/office/powerpoint/2010/main" val="5372071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Building the Output</a:t>
            </a:r>
          </a:p>
        </p:txBody>
      </p:sp>
      <p:cxnSp>
        <p:nvCxnSpPr>
          <p:cNvPr id="3" name="Straight Connector 2"/>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361038" y="1404730"/>
            <a:ext cx="10800000" cy="2893100"/>
          </a:xfrm>
          <a:prstGeom prst="rect">
            <a:avLst/>
          </a:prstGeom>
          <a:noFill/>
        </p:spPr>
        <p:txBody>
          <a:bodyPr wrap="square" rtlCol="0">
            <a:spAutoFit/>
          </a:bodyPr>
          <a:lstStyle/>
          <a:p>
            <a:r>
              <a:rPr lang="en-US" sz="2000" b="1" dirty="0">
                <a:solidFill>
                  <a:srgbClr val="00B050"/>
                </a:solidFill>
              </a:rPr>
              <a:t>Using what we learned earlier</a:t>
            </a:r>
          </a:p>
          <a:p>
            <a:pPr marL="285750" indent="-285750">
              <a:buFont typeface="Arial" panose="020B0604020202020204" pitchFamily="34" charset="0"/>
              <a:buChar char="•"/>
            </a:pPr>
            <a:r>
              <a:rPr lang="en-US" dirty="0"/>
              <a:t>Declare our variable to hold the data</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Create the Select Statement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Pivot the Data to get into Grid Form</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Do a final select on the data</a:t>
            </a:r>
          </a:p>
          <a:p>
            <a:pPr marL="742950" lvl="1" indent="-285750">
              <a:buFont typeface="Arial" panose="020B0604020202020204" pitchFamily="34" charset="0"/>
              <a:buChar char="•"/>
            </a:pPr>
            <a:r>
              <a:rPr lang="en-US" sz="1600" b="1" i="1" dirty="0">
                <a:solidFill>
                  <a:schemeClr val="accent6">
                    <a:lumMod val="60000"/>
                    <a:lumOff val="40000"/>
                  </a:schemeClr>
                </a:solidFill>
              </a:rPr>
              <a:t>DO SELECT INSIDE THE DYNAMIC SQL FOR A TEMP TABLE</a:t>
            </a:r>
          </a:p>
          <a:p>
            <a:pPr marL="742950" lvl="1" indent="-285750">
              <a:buFont typeface="Arial" panose="020B0604020202020204" pitchFamily="34" charset="0"/>
              <a:buChar char="•"/>
            </a:pPr>
            <a:r>
              <a:rPr lang="en-US" sz="1600" b="1" i="1" dirty="0">
                <a:solidFill>
                  <a:schemeClr val="accent6">
                    <a:lumMod val="60000"/>
                    <a:lumOff val="40000"/>
                  </a:schemeClr>
                </a:solidFill>
              </a:rPr>
              <a:t>DO SELECT OUTSIDE THE DYNAMIC SQL FOR A GLOBAL TABLE</a:t>
            </a:r>
          </a:p>
        </p:txBody>
      </p:sp>
      <p:sp>
        <p:nvSpPr>
          <p:cNvPr id="5" name="TextBox 4"/>
          <p:cNvSpPr txBox="1"/>
          <p:nvPr/>
        </p:nvSpPr>
        <p:spPr>
          <a:xfrm>
            <a:off x="361038" y="4648700"/>
            <a:ext cx="10800000" cy="1015663"/>
          </a:xfrm>
          <a:prstGeom prst="rect">
            <a:avLst/>
          </a:prstGeom>
          <a:noFill/>
        </p:spPr>
        <p:txBody>
          <a:bodyPr wrap="square" rtlCol="0">
            <a:spAutoFit/>
          </a:bodyPr>
          <a:lstStyle/>
          <a:p>
            <a:pPr algn="ctr"/>
            <a:r>
              <a:rPr lang="en-US" sz="2000" b="1" dirty="0">
                <a:solidFill>
                  <a:srgbClr val="002060"/>
                </a:solidFill>
              </a:rPr>
              <a:t>LET’S PUT IT ALL TOGETHER AND</a:t>
            </a:r>
          </a:p>
          <a:p>
            <a:pPr algn="ctr"/>
            <a:r>
              <a:rPr lang="en-US" sz="2000" b="1" dirty="0">
                <a:solidFill>
                  <a:srgbClr val="002060"/>
                </a:solidFill>
              </a:rPr>
              <a:t>BUILD THE CODE</a:t>
            </a:r>
          </a:p>
          <a:p>
            <a:pPr algn="ctr"/>
            <a:r>
              <a:rPr lang="en-US" sz="2000" b="1" dirty="0">
                <a:solidFill>
                  <a:srgbClr val="FF0000"/>
                </a:solidFill>
              </a:rPr>
              <a:t>DEMO TIME!</a:t>
            </a:r>
          </a:p>
        </p:txBody>
      </p:sp>
    </p:spTree>
    <p:extLst>
      <p:ext uri="{BB962C8B-B14F-4D97-AF65-F5344CB8AC3E}">
        <p14:creationId xmlns:p14="http://schemas.microsoft.com/office/powerpoint/2010/main" val="1386973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B0EB08BA-CE47-4FEC-82BD-DD66B49C1E14}"/>
              </a:ext>
            </a:extLst>
          </p:cNvPr>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DEMO: Building a Subset of All Data</a:t>
            </a:r>
          </a:p>
        </p:txBody>
      </p:sp>
      <p:cxnSp>
        <p:nvCxnSpPr>
          <p:cNvPr id="3" name="Straight Connector 2">
            <a:extLst>
              <a:ext uri="{FF2B5EF4-FFF2-40B4-BE49-F238E27FC236}">
                <a16:creationId xmlns:a16="http://schemas.microsoft.com/office/drawing/2014/main" id="{B666B5CC-2B55-41C9-9C29-9FDA456ACDA6}"/>
              </a:ext>
            </a:extLst>
          </p:cNvPr>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descr="A picture containing screenshot, indoor&#10;&#10;Description generated with very high confidence">
            <a:extLst>
              <a:ext uri="{FF2B5EF4-FFF2-40B4-BE49-F238E27FC236}">
                <a16:creationId xmlns:a16="http://schemas.microsoft.com/office/drawing/2014/main" id="{B6F68C13-8FB3-44C1-91B6-67C3A079A871}"/>
              </a:ext>
            </a:extLst>
          </p:cNvPr>
          <p:cNvPicPr>
            <a:picLocks noChangeAspect="1"/>
          </p:cNvPicPr>
          <p:nvPr/>
        </p:nvPicPr>
        <p:blipFill>
          <a:blip r:embed="rId2"/>
          <a:stretch>
            <a:fillRect/>
          </a:stretch>
        </p:blipFill>
        <p:spPr>
          <a:xfrm>
            <a:off x="361038" y="1466199"/>
            <a:ext cx="10800000" cy="4122137"/>
          </a:xfrm>
          <a:prstGeom prst="rect">
            <a:avLst/>
          </a:prstGeom>
        </p:spPr>
      </p:pic>
    </p:spTree>
    <p:extLst>
      <p:ext uri="{BB962C8B-B14F-4D97-AF65-F5344CB8AC3E}">
        <p14:creationId xmlns:p14="http://schemas.microsoft.com/office/powerpoint/2010/main" val="7960398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33674DF4-1A4B-4627-B287-314E345027C5}"/>
              </a:ext>
            </a:extLst>
          </p:cNvPr>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DEMO: The Dynamic Query</a:t>
            </a:r>
          </a:p>
        </p:txBody>
      </p:sp>
      <p:cxnSp>
        <p:nvCxnSpPr>
          <p:cNvPr id="3" name="Straight Connector 2">
            <a:extLst>
              <a:ext uri="{FF2B5EF4-FFF2-40B4-BE49-F238E27FC236}">
                <a16:creationId xmlns:a16="http://schemas.microsoft.com/office/drawing/2014/main" id="{E6393E58-53C4-49E8-9ED0-69B870A4841A}"/>
              </a:ext>
            </a:extLst>
          </p:cNvPr>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descr="A picture containing screenshot&#10;&#10;Description generated with very high confidence">
            <a:extLst>
              <a:ext uri="{FF2B5EF4-FFF2-40B4-BE49-F238E27FC236}">
                <a16:creationId xmlns:a16="http://schemas.microsoft.com/office/drawing/2014/main" id="{BF06A0FB-EF01-4C25-A743-C2C9658CD1E0}"/>
              </a:ext>
            </a:extLst>
          </p:cNvPr>
          <p:cNvPicPr>
            <a:picLocks noChangeAspect="1"/>
          </p:cNvPicPr>
          <p:nvPr/>
        </p:nvPicPr>
        <p:blipFill>
          <a:blip r:embed="rId2"/>
          <a:stretch>
            <a:fillRect/>
          </a:stretch>
        </p:blipFill>
        <p:spPr>
          <a:xfrm>
            <a:off x="361038" y="1247665"/>
            <a:ext cx="10352562" cy="4943115"/>
          </a:xfrm>
          <a:prstGeom prst="rect">
            <a:avLst/>
          </a:prstGeom>
        </p:spPr>
      </p:pic>
      <p:pic>
        <p:nvPicPr>
          <p:cNvPr id="6" name="Picture 5" descr="A close up of a womans face&#10;&#10;Description generated with high confidence">
            <a:extLst>
              <a:ext uri="{FF2B5EF4-FFF2-40B4-BE49-F238E27FC236}">
                <a16:creationId xmlns:a16="http://schemas.microsoft.com/office/drawing/2014/main" id="{DC9A90EC-DB8B-47F9-8DD3-2922236CE9D8}"/>
              </a:ext>
            </a:extLst>
          </p:cNvPr>
          <p:cNvPicPr>
            <a:picLocks noChangeAspect="1"/>
          </p:cNvPicPr>
          <p:nvPr/>
        </p:nvPicPr>
        <p:blipFill>
          <a:blip r:embed="rId3"/>
          <a:stretch>
            <a:fillRect/>
          </a:stretch>
        </p:blipFill>
        <p:spPr>
          <a:xfrm>
            <a:off x="9140790" y="5060950"/>
            <a:ext cx="1428750" cy="1419225"/>
          </a:xfrm>
          <a:prstGeom prst="rect">
            <a:avLst/>
          </a:prstGeom>
        </p:spPr>
      </p:pic>
    </p:spTree>
    <p:extLst>
      <p:ext uri="{BB962C8B-B14F-4D97-AF65-F5344CB8AC3E}">
        <p14:creationId xmlns:p14="http://schemas.microsoft.com/office/powerpoint/2010/main" val="6830905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Getting rid of NULL Values</a:t>
            </a:r>
          </a:p>
        </p:txBody>
      </p:sp>
      <p:cxnSp>
        <p:nvCxnSpPr>
          <p:cNvPr id="3" name="Straight Connector 2"/>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361038" y="1524000"/>
            <a:ext cx="3846887" cy="400110"/>
          </a:xfrm>
          <a:prstGeom prst="rect">
            <a:avLst/>
          </a:prstGeom>
          <a:noFill/>
        </p:spPr>
        <p:txBody>
          <a:bodyPr wrap="none" rtlCol="0">
            <a:spAutoFit/>
          </a:bodyPr>
          <a:lstStyle/>
          <a:p>
            <a:r>
              <a:rPr lang="en-US" sz="2000" b="1" dirty="0">
                <a:solidFill>
                  <a:srgbClr val="002060"/>
                </a:solidFill>
              </a:rPr>
              <a:t>Why do we have NULL Values?</a:t>
            </a:r>
          </a:p>
        </p:txBody>
      </p:sp>
      <p:sp>
        <p:nvSpPr>
          <p:cNvPr id="5" name="TextBox 4"/>
          <p:cNvSpPr txBox="1"/>
          <p:nvPr/>
        </p:nvSpPr>
        <p:spPr>
          <a:xfrm>
            <a:off x="1073426" y="1999278"/>
            <a:ext cx="8610947" cy="369332"/>
          </a:xfrm>
          <a:prstGeom prst="rect">
            <a:avLst/>
          </a:prstGeom>
          <a:noFill/>
        </p:spPr>
        <p:txBody>
          <a:bodyPr wrap="none" rtlCol="0">
            <a:spAutoFit/>
          </a:bodyPr>
          <a:lstStyle/>
          <a:p>
            <a:pPr marL="285750" indent="-285750">
              <a:buFont typeface="Arial" panose="020B0604020202020204" pitchFamily="34" charset="0"/>
              <a:buChar char="•"/>
            </a:pPr>
            <a:r>
              <a:rPr lang="en-US" dirty="0"/>
              <a:t>A Null value might occur when there isn’t any data for a particular item and date</a:t>
            </a:r>
          </a:p>
        </p:txBody>
      </p:sp>
      <p:sp>
        <p:nvSpPr>
          <p:cNvPr id="6" name="TextBox 5"/>
          <p:cNvSpPr txBox="1"/>
          <p:nvPr/>
        </p:nvSpPr>
        <p:spPr>
          <a:xfrm>
            <a:off x="361037" y="2642969"/>
            <a:ext cx="6241389" cy="400110"/>
          </a:xfrm>
          <a:prstGeom prst="rect">
            <a:avLst/>
          </a:prstGeom>
          <a:noFill/>
        </p:spPr>
        <p:txBody>
          <a:bodyPr wrap="none" rtlCol="0">
            <a:spAutoFit/>
          </a:bodyPr>
          <a:lstStyle/>
          <a:p>
            <a:r>
              <a:rPr lang="en-US" sz="2000" b="1" dirty="0">
                <a:solidFill>
                  <a:srgbClr val="002060"/>
                </a:solidFill>
              </a:rPr>
              <a:t>How do we get rid of the NULL Values in the data?</a:t>
            </a:r>
          </a:p>
        </p:txBody>
      </p:sp>
      <p:sp>
        <p:nvSpPr>
          <p:cNvPr id="7" name="TextBox 6"/>
          <p:cNvSpPr txBox="1"/>
          <p:nvPr/>
        </p:nvSpPr>
        <p:spPr>
          <a:xfrm>
            <a:off x="1073425" y="3043079"/>
            <a:ext cx="9144001" cy="1477328"/>
          </a:xfrm>
          <a:prstGeom prst="rect">
            <a:avLst/>
          </a:prstGeom>
          <a:noFill/>
        </p:spPr>
        <p:txBody>
          <a:bodyPr wrap="square" rtlCol="0">
            <a:spAutoFit/>
          </a:bodyPr>
          <a:lstStyle/>
          <a:p>
            <a:pPr marL="285750" indent="-285750">
              <a:buFont typeface="Arial" panose="020B0604020202020204" pitchFamily="34" charset="0"/>
              <a:buChar char="•"/>
            </a:pPr>
            <a:r>
              <a:rPr lang="en-US" dirty="0"/>
              <a:t>To get rid of NULL Values, we will create a new group of Headers with the ISNULL command in them.</a:t>
            </a:r>
          </a:p>
          <a:p>
            <a:pPr marL="285750" indent="-285750">
              <a:buFont typeface="Arial" panose="020B0604020202020204" pitchFamily="34" charset="0"/>
              <a:buChar char="•"/>
            </a:pPr>
            <a:r>
              <a:rPr lang="en-US" dirty="0"/>
              <a:t>Replace the Header columns in the SELECT statement with the new ISNULL columns.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Rerun the sample to replace NULL with 0</a:t>
            </a:r>
          </a:p>
        </p:txBody>
      </p:sp>
    </p:spTree>
    <p:extLst>
      <p:ext uri="{BB962C8B-B14F-4D97-AF65-F5344CB8AC3E}">
        <p14:creationId xmlns:p14="http://schemas.microsoft.com/office/powerpoint/2010/main" val="3514656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REMOVING NULL VALUES FROM OUTPUT</a:t>
            </a:r>
          </a:p>
        </p:txBody>
      </p:sp>
      <p:cxnSp>
        <p:nvCxnSpPr>
          <p:cNvPr id="4" name="Straight Connector 3"/>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Rectangle 5"/>
          <p:cNvSpPr/>
          <p:nvPr/>
        </p:nvSpPr>
        <p:spPr>
          <a:xfrm>
            <a:off x="1857290" y="1800363"/>
            <a:ext cx="7143302" cy="3046988"/>
          </a:xfrm>
          <a:prstGeom prst="rect">
            <a:avLst/>
          </a:prstGeom>
          <a:noFill/>
        </p:spPr>
        <p:txBody>
          <a:bodyPr wrap="none" lIns="91440" tIns="45720" rIns="91440" bIns="45720">
            <a:spAutoFit/>
          </a:bodyPr>
          <a:lstStyle/>
          <a:p>
            <a:pPr algn="ctr"/>
            <a:r>
              <a:rPr lang="en-US" sz="9600" b="1" cap="none" spc="0" dirty="0">
                <a:ln w="12700">
                  <a:solidFill>
                    <a:schemeClr val="accent3">
                      <a:lumMod val="50000"/>
                    </a:schemeClr>
                  </a:solidFill>
                  <a:prstDash val="solid"/>
                </a:ln>
                <a:solidFill>
                  <a:srgbClr val="FF0000"/>
                </a:solidFill>
                <a:effectLst>
                  <a:glow rad="228600">
                    <a:schemeClr val="accent1">
                      <a:satMod val="175000"/>
                      <a:alpha val="40000"/>
                    </a:schemeClr>
                  </a:glow>
                  <a:innerShdw blurRad="177800">
                    <a:schemeClr val="accent3">
                      <a:lumMod val="50000"/>
                    </a:schemeClr>
                  </a:innerShdw>
                </a:effectLst>
              </a:rPr>
              <a:t>STOP</a:t>
            </a:r>
          </a:p>
          <a:p>
            <a:pPr algn="ctr"/>
            <a:r>
              <a:rPr lang="en-US" sz="9600" b="1" dirty="0">
                <a:ln w="12700">
                  <a:solidFill>
                    <a:schemeClr val="accent3">
                      <a:lumMod val="50000"/>
                    </a:schemeClr>
                  </a:solidFill>
                  <a:prstDash val="solid"/>
                </a:ln>
                <a:solidFill>
                  <a:srgbClr val="FF0000"/>
                </a:solidFill>
                <a:effectLst>
                  <a:glow rad="228600">
                    <a:schemeClr val="accent1">
                      <a:satMod val="175000"/>
                      <a:alpha val="40000"/>
                    </a:schemeClr>
                  </a:glow>
                  <a:innerShdw blurRad="177800">
                    <a:schemeClr val="accent3">
                      <a:lumMod val="50000"/>
                    </a:schemeClr>
                  </a:innerShdw>
                </a:effectLst>
              </a:rPr>
              <a:t>DEMO TIME</a:t>
            </a:r>
            <a:endParaRPr lang="en-US" sz="9600" b="1" cap="none" spc="0" dirty="0">
              <a:ln w="12700">
                <a:solidFill>
                  <a:schemeClr val="accent3">
                    <a:lumMod val="50000"/>
                  </a:schemeClr>
                </a:solidFill>
                <a:prstDash val="solid"/>
              </a:ln>
              <a:solidFill>
                <a:srgbClr val="FF0000"/>
              </a:solidFill>
              <a:effectLst>
                <a:glow rad="228600">
                  <a:schemeClr val="accent1">
                    <a:satMod val="175000"/>
                    <a:alpha val="40000"/>
                  </a:schemeClr>
                </a:glow>
                <a:innerShdw blurRad="177800">
                  <a:schemeClr val="accent3">
                    <a:lumMod val="50000"/>
                  </a:schemeClr>
                </a:innerShdw>
              </a:effectLst>
            </a:endParaRPr>
          </a:p>
        </p:txBody>
      </p:sp>
    </p:spTree>
    <p:extLst>
      <p:ext uri="{BB962C8B-B14F-4D97-AF65-F5344CB8AC3E}">
        <p14:creationId xmlns:p14="http://schemas.microsoft.com/office/powerpoint/2010/main" val="1841406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effectLst>
            <a:outerShdw blurRad="50800" dist="38100" dir="5400000" algn="t" rotWithShape="0">
              <a:prstClr val="black">
                <a:alpha val="40000"/>
              </a:prstClr>
            </a:outerShdw>
          </a:effectLst>
        </p:spPr>
        <p:txBody>
          <a:bodyPr/>
          <a:lstStyle/>
          <a:p>
            <a:r>
              <a:rPr lang="en-US" dirty="0"/>
              <a:t>GOALS FOR TODAY</a:t>
            </a:r>
          </a:p>
        </p:txBody>
      </p:sp>
      <p:sp>
        <p:nvSpPr>
          <p:cNvPr id="19" name="Content Placeholder 18"/>
          <p:cNvSpPr>
            <a:spLocks noGrp="1"/>
          </p:cNvSpPr>
          <p:nvPr>
            <p:ph idx="1"/>
          </p:nvPr>
        </p:nvSpPr>
        <p:spPr/>
        <p:txBody>
          <a:bodyPr/>
          <a:lstStyle/>
          <a:p>
            <a:pPr marL="571500" indent="-571500">
              <a:buFont typeface="Arial" panose="020B0604020202020204" pitchFamily="34" charset="0"/>
              <a:buChar char="•"/>
            </a:pPr>
            <a:r>
              <a:rPr lang="en-US" dirty="0"/>
              <a:t>Create a Dynamic Table at Runtime</a:t>
            </a:r>
          </a:p>
          <a:p>
            <a:pPr marL="571500" indent="-571500">
              <a:buFont typeface="Arial" panose="020B0604020202020204" pitchFamily="34" charset="0"/>
              <a:buChar char="•"/>
            </a:pPr>
            <a:endParaRPr lang="en-US" dirty="0"/>
          </a:p>
          <a:p>
            <a:pPr marL="571500" indent="-571500">
              <a:buFont typeface="Arial" panose="020B0604020202020204" pitchFamily="34" charset="0"/>
              <a:buChar char="•"/>
            </a:pPr>
            <a:r>
              <a:rPr lang="en-US" dirty="0"/>
              <a:t>Create Dynamic Headers</a:t>
            </a:r>
          </a:p>
          <a:p>
            <a:pPr marL="571500" indent="-571500">
              <a:buFont typeface="Arial" panose="020B0604020202020204" pitchFamily="34" charset="0"/>
              <a:buChar char="•"/>
            </a:pPr>
            <a:endParaRPr lang="en-US" dirty="0"/>
          </a:p>
          <a:p>
            <a:pPr marL="571500" indent="-571500">
              <a:buFont typeface="Arial" panose="020B0604020202020204" pitchFamily="34" charset="0"/>
              <a:buChar char="•"/>
            </a:pPr>
            <a:r>
              <a:rPr lang="en-US" dirty="0"/>
              <a:t>Create a Dynamic SQL Statement to present our data</a:t>
            </a:r>
          </a:p>
        </p:txBody>
      </p:sp>
      <p:cxnSp>
        <p:nvCxnSpPr>
          <p:cNvPr id="3" name="Straight Connector 2"/>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802134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C16943D9-2FDA-4F30-AD4C-291068F200DB}"/>
              </a:ext>
            </a:extLst>
          </p:cNvPr>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DEMO: Removing NULL Values with STUFF</a:t>
            </a:r>
          </a:p>
        </p:txBody>
      </p:sp>
      <p:cxnSp>
        <p:nvCxnSpPr>
          <p:cNvPr id="3" name="Straight Connector 2">
            <a:extLst>
              <a:ext uri="{FF2B5EF4-FFF2-40B4-BE49-F238E27FC236}">
                <a16:creationId xmlns:a16="http://schemas.microsoft.com/office/drawing/2014/main" id="{F829888A-3060-42A6-BE47-1B691B39CDD7}"/>
              </a:ext>
            </a:extLst>
          </p:cNvPr>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descr="A picture containing screenshot&#10;&#10;Description generated with very high confidence">
            <a:extLst>
              <a:ext uri="{FF2B5EF4-FFF2-40B4-BE49-F238E27FC236}">
                <a16:creationId xmlns:a16="http://schemas.microsoft.com/office/drawing/2014/main" id="{E10EA7EC-C885-41D9-8C91-8F5B811A0128}"/>
              </a:ext>
            </a:extLst>
          </p:cNvPr>
          <p:cNvPicPr>
            <a:picLocks noChangeAspect="1"/>
          </p:cNvPicPr>
          <p:nvPr/>
        </p:nvPicPr>
        <p:blipFill>
          <a:blip r:embed="rId2"/>
          <a:stretch>
            <a:fillRect/>
          </a:stretch>
        </p:blipFill>
        <p:spPr>
          <a:xfrm>
            <a:off x="544347" y="1487242"/>
            <a:ext cx="10894799" cy="4197941"/>
          </a:xfrm>
          <a:prstGeom prst="rect">
            <a:avLst/>
          </a:prstGeom>
        </p:spPr>
      </p:pic>
    </p:spTree>
    <p:extLst>
      <p:ext uri="{BB962C8B-B14F-4D97-AF65-F5344CB8AC3E}">
        <p14:creationId xmlns:p14="http://schemas.microsoft.com/office/powerpoint/2010/main" val="203191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30878972-B513-47AA-9ABB-30D99D1280E8}"/>
              </a:ext>
            </a:extLst>
          </p:cNvPr>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DEMO: Removing NULL Values with STUFF</a:t>
            </a:r>
          </a:p>
        </p:txBody>
      </p:sp>
      <p:cxnSp>
        <p:nvCxnSpPr>
          <p:cNvPr id="3" name="Straight Connector 2">
            <a:extLst>
              <a:ext uri="{FF2B5EF4-FFF2-40B4-BE49-F238E27FC236}">
                <a16:creationId xmlns:a16="http://schemas.microsoft.com/office/drawing/2014/main" id="{8E719308-DA1E-4768-AC3F-8D8802BF06F9}"/>
              </a:ext>
            </a:extLst>
          </p:cNvPr>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descr="A picture containing screenshot&#10;&#10;Description generated with very high confidence">
            <a:extLst>
              <a:ext uri="{FF2B5EF4-FFF2-40B4-BE49-F238E27FC236}">
                <a16:creationId xmlns:a16="http://schemas.microsoft.com/office/drawing/2014/main" id="{F1894A28-8B57-40AA-B622-FC84A911FBD6}"/>
              </a:ext>
            </a:extLst>
          </p:cNvPr>
          <p:cNvPicPr>
            <a:picLocks noChangeAspect="1"/>
          </p:cNvPicPr>
          <p:nvPr/>
        </p:nvPicPr>
        <p:blipFill>
          <a:blip r:embed="rId2"/>
          <a:stretch>
            <a:fillRect/>
          </a:stretch>
        </p:blipFill>
        <p:spPr>
          <a:xfrm>
            <a:off x="361037" y="1251815"/>
            <a:ext cx="9909397" cy="5098795"/>
          </a:xfrm>
          <a:prstGeom prst="rect">
            <a:avLst/>
          </a:prstGeom>
        </p:spPr>
      </p:pic>
      <p:pic>
        <p:nvPicPr>
          <p:cNvPr id="6" name="Picture 5" descr="A close up of a womans face&#10;&#10;Description generated with high confidence">
            <a:extLst>
              <a:ext uri="{FF2B5EF4-FFF2-40B4-BE49-F238E27FC236}">
                <a16:creationId xmlns:a16="http://schemas.microsoft.com/office/drawing/2014/main" id="{00F98A81-9234-4444-9A33-1D8720BC8F07}"/>
              </a:ext>
            </a:extLst>
          </p:cNvPr>
          <p:cNvPicPr>
            <a:picLocks noChangeAspect="1"/>
          </p:cNvPicPr>
          <p:nvPr/>
        </p:nvPicPr>
        <p:blipFill>
          <a:blip r:embed="rId3"/>
          <a:stretch>
            <a:fillRect/>
          </a:stretch>
        </p:blipFill>
        <p:spPr>
          <a:xfrm>
            <a:off x="9284850" y="5060950"/>
            <a:ext cx="1428750" cy="1419225"/>
          </a:xfrm>
          <a:prstGeom prst="rect">
            <a:avLst/>
          </a:prstGeom>
        </p:spPr>
      </p:pic>
    </p:spTree>
    <p:extLst>
      <p:ext uri="{BB962C8B-B14F-4D97-AF65-F5344CB8AC3E}">
        <p14:creationId xmlns:p14="http://schemas.microsoft.com/office/powerpoint/2010/main" val="1636421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Passing Parameters </a:t>
            </a:r>
            <a:r>
              <a:rPr lang="en-US"/>
              <a:t>to Dynamic SQL</a:t>
            </a:r>
            <a:endParaRPr lang="en-US" dirty="0"/>
          </a:p>
        </p:txBody>
      </p:sp>
      <p:cxnSp>
        <p:nvCxnSpPr>
          <p:cNvPr id="3" name="Straight Connector 2"/>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361038" y="1590260"/>
            <a:ext cx="2501390" cy="369332"/>
          </a:xfrm>
          <a:prstGeom prst="rect">
            <a:avLst/>
          </a:prstGeom>
          <a:noFill/>
        </p:spPr>
        <p:txBody>
          <a:bodyPr wrap="none" rtlCol="0">
            <a:spAutoFit/>
          </a:bodyPr>
          <a:lstStyle/>
          <a:p>
            <a:r>
              <a:rPr lang="en-US" b="1" dirty="0">
                <a:solidFill>
                  <a:srgbClr val="002060"/>
                </a:solidFill>
              </a:rPr>
              <a:t>Declaring Parameters</a:t>
            </a:r>
          </a:p>
        </p:txBody>
      </p:sp>
      <p:sp>
        <p:nvSpPr>
          <p:cNvPr id="5" name="TextBox 4"/>
          <p:cNvSpPr txBox="1"/>
          <p:nvPr/>
        </p:nvSpPr>
        <p:spPr>
          <a:xfrm>
            <a:off x="1086679" y="2146322"/>
            <a:ext cx="8176592" cy="646331"/>
          </a:xfrm>
          <a:prstGeom prst="rect">
            <a:avLst/>
          </a:prstGeom>
          <a:noFill/>
        </p:spPr>
        <p:txBody>
          <a:bodyPr wrap="square" rtlCol="0">
            <a:spAutoFit/>
          </a:bodyPr>
          <a:lstStyle/>
          <a:p>
            <a:pPr marL="285750" indent="-285750">
              <a:buFont typeface="Arial" panose="020B0604020202020204" pitchFamily="34" charset="0"/>
              <a:buChar char="•"/>
            </a:pPr>
            <a:r>
              <a:rPr lang="en-US" dirty="0"/>
              <a:t>With a standard SELECT statement, you can pass parameters to the query by declaring them and then assigning values to the parameter.</a:t>
            </a:r>
          </a:p>
        </p:txBody>
      </p:sp>
      <p:pic>
        <p:nvPicPr>
          <p:cNvPr id="6" name="Picture 5"/>
          <p:cNvPicPr>
            <a:picLocks noChangeAspect="1"/>
          </p:cNvPicPr>
          <p:nvPr/>
        </p:nvPicPr>
        <p:blipFill>
          <a:blip r:embed="rId2"/>
          <a:stretch>
            <a:fillRect/>
          </a:stretch>
        </p:blipFill>
        <p:spPr>
          <a:xfrm>
            <a:off x="2647070" y="3025550"/>
            <a:ext cx="4442843" cy="3018134"/>
          </a:xfrm>
          <a:prstGeom prst="rect">
            <a:avLst/>
          </a:prstGeom>
        </p:spPr>
      </p:pic>
    </p:spTree>
    <p:extLst>
      <p:ext uri="{BB962C8B-B14F-4D97-AF65-F5344CB8AC3E}">
        <p14:creationId xmlns:p14="http://schemas.microsoft.com/office/powerpoint/2010/main" val="6606882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83F9B3F9-664B-4DA4-9061-AB0832826912}"/>
              </a:ext>
            </a:extLst>
          </p:cNvPr>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Parameters in Dynamic SQL: </a:t>
            </a:r>
            <a:r>
              <a:rPr lang="en-US" sz="1800" dirty="0"/>
              <a:t>Protection from Injection Attacks</a:t>
            </a:r>
          </a:p>
        </p:txBody>
      </p:sp>
      <p:cxnSp>
        <p:nvCxnSpPr>
          <p:cNvPr id="3" name="Straight Connector 2">
            <a:extLst>
              <a:ext uri="{FF2B5EF4-FFF2-40B4-BE49-F238E27FC236}">
                <a16:creationId xmlns:a16="http://schemas.microsoft.com/office/drawing/2014/main" id="{5EB24243-C19D-4776-8302-00C2859AF572}"/>
              </a:ext>
            </a:extLst>
          </p:cNvPr>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2CE9B72B-3323-4DB7-9B7D-007F87674C5C}"/>
              </a:ext>
            </a:extLst>
          </p:cNvPr>
          <p:cNvSpPr txBox="1"/>
          <p:nvPr/>
        </p:nvSpPr>
        <p:spPr>
          <a:xfrm>
            <a:off x="696287" y="1431031"/>
            <a:ext cx="4482381" cy="369332"/>
          </a:xfrm>
          <a:prstGeom prst="rect">
            <a:avLst/>
          </a:prstGeom>
          <a:noFill/>
        </p:spPr>
        <p:txBody>
          <a:bodyPr wrap="none" rtlCol="0">
            <a:spAutoFit/>
          </a:bodyPr>
          <a:lstStyle/>
          <a:p>
            <a:r>
              <a:rPr lang="en-US" b="1" dirty="0">
                <a:solidFill>
                  <a:srgbClr val="002060"/>
                </a:solidFill>
              </a:rPr>
              <a:t>Passing Parameters with </a:t>
            </a:r>
            <a:r>
              <a:rPr lang="en-US" b="1" i="1" dirty="0" err="1">
                <a:solidFill>
                  <a:srgbClr val="002060"/>
                </a:solidFill>
              </a:rPr>
              <a:t>sp_ExecuteSQL</a:t>
            </a:r>
            <a:endParaRPr lang="en-US" b="1" i="1" dirty="0">
              <a:solidFill>
                <a:srgbClr val="002060"/>
              </a:solidFill>
            </a:endParaRPr>
          </a:p>
        </p:txBody>
      </p:sp>
      <p:sp>
        <p:nvSpPr>
          <p:cNvPr id="7" name="TextBox 6">
            <a:extLst>
              <a:ext uri="{FF2B5EF4-FFF2-40B4-BE49-F238E27FC236}">
                <a16:creationId xmlns:a16="http://schemas.microsoft.com/office/drawing/2014/main" id="{A61958E7-6DCF-45B3-9B7B-30F58CB718EA}"/>
              </a:ext>
            </a:extLst>
          </p:cNvPr>
          <p:cNvSpPr txBox="1"/>
          <p:nvPr/>
        </p:nvSpPr>
        <p:spPr>
          <a:xfrm>
            <a:off x="889233" y="2206305"/>
            <a:ext cx="9504727" cy="923330"/>
          </a:xfrm>
          <a:prstGeom prst="rect">
            <a:avLst/>
          </a:prstGeom>
          <a:noFill/>
        </p:spPr>
        <p:txBody>
          <a:bodyPr wrap="square" rtlCol="0">
            <a:spAutoFit/>
          </a:bodyPr>
          <a:lstStyle/>
          <a:p>
            <a:r>
              <a:rPr lang="en-US" dirty="0"/>
              <a:t>When using </a:t>
            </a:r>
            <a:r>
              <a:rPr lang="en-US" i="1" dirty="0" err="1">
                <a:solidFill>
                  <a:schemeClr val="accent1">
                    <a:lumMod val="75000"/>
                  </a:schemeClr>
                </a:solidFill>
              </a:rPr>
              <a:t>sp_ExecuteSQL</a:t>
            </a:r>
            <a:r>
              <a:rPr lang="en-US" i="1" dirty="0">
                <a:solidFill>
                  <a:schemeClr val="accent1">
                    <a:lumMod val="75000"/>
                  </a:schemeClr>
                </a:solidFill>
              </a:rPr>
              <a:t> </a:t>
            </a:r>
            <a:r>
              <a:rPr lang="en-US" dirty="0"/>
              <a:t>to execute your stored procedure, and to pass in the parameters, </a:t>
            </a:r>
            <a:r>
              <a:rPr lang="en-US" i="1" dirty="0" err="1">
                <a:solidFill>
                  <a:schemeClr val="accent1">
                    <a:lumMod val="75000"/>
                  </a:schemeClr>
                </a:solidFill>
              </a:rPr>
              <a:t>sp_ExecuteSQL</a:t>
            </a:r>
            <a:r>
              <a:rPr lang="en-US" i="1" dirty="0">
                <a:solidFill>
                  <a:schemeClr val="accent1">
                    <a:lumMod val="75000"/>
                  </a:schemeClr>
                </a:solidFill>
              </a:rPr>
              <a:t> </a:t>
            </a:r>
            <a:r>
              <a:rPr lang="en-US" dirty="0"/>
              <a:t>will handle the cleansing of the parameter, ensuring that the inputs are correctly delimited, without the need from any further instruction from you.</a:t>
            </a:r>
          </a:p>
        </p:txBody>
      </p:sp>
    </p:spTree>
    <p:extLst>
      <p:ext uri="{BB962C8B-B14F-4D97-AF65-F5344CB8AC3E}">
        <p14:creationId xmlns:p14="http://schemas.microsoft.com/office/powerpoint/2010/main" val="7472812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Passing Parameters </a:t>
            </a:r>
            <a:r>
              <a:rPr lang="en-US"/>
              <a:t>to Dynamic SQL</a:t>
            </a:r>
            <a:endParaRPr lang="en-US" dirty="0"/>
          </a:p>
        </p:txBody>
      </p:sp>
      <p:cxnSp>
        <p:nvCxnSpPr>
          <p:cNvPr id="3" name="Straight Connector 2"/>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467056" y="1431031"/>
            <a:ext cx="3509679" cy="369332"/>
          </a:xfrm>
          <a:prstGeom prst="rect">
            <a:avLst/>
          </a:prstGeom>
          <a:noFill/>
        </p:spPr>
        <p:txBody>
          <a:bodyPr wrap="none" rtlCol="0">
            <a:spAutoFit/>
          </a:bodyPr>
          <a:lstStyle/>
          <a:p>
            <a:r>
              <a:rPr lang="en-US" b="1" dirty="0">
                <a:solidFill>
                  <a:srgbClr val="002060"/>
                </a:solidFill>
              </a:rPr>
              <a:t>Declaring Dynamic Parameters</a:t>
            </a:r>
          </a:p>
        </p:txBody>
      </p:sp>
      <p:sp>
        <p:nvSpPr>
          <p:cNvPr id="5" name="TextBox 4"/>
          <p:cNvSpPr txBox="1"/>
          <p:nvPr/>
        </p:nvSpPr>
        <p:spPr>
          <a:xfrm>
            <a:off x="855586" y="1961322"/>
            <a:ext cx="9809316" cy="646331"/>
          </a:xfrm>
          <a:prstGeom prst="rect">
            <a:avLst/>
          </a:prstGeom>
          <a:noFill/>
        </p:spPr>
        <p:txBody>
          <a:bodyPr wrap="square" rtlCol="0">
            <a:spAutoFit/>
          </a:bodyPr>
          <a:lstStyle/>
          <a:p>
            <a:pPr marL="285750" indent="-285750">
              <a:buFont typeface="Arial" panose="020B0604020202020204" pitchFamily="34" charset="0"/>
              <a:buChar char="•"/>
            </a:pPr>
            <a:r>
              <a:rPr lang="en-US" dirty="0"/>
              <a:t>In Dynamic SQL, in order to use a parameter from the query, you must pass the parameter into your dynamic statement.</a:t>
            </a:r>
          </a:p>
        </p:txBody>
      </p:sp>
      <p:sp>
        <p:nvSpPr>
          <p:cNvPr id="7" name="Rectangle 6"/>
          <p:cNvSpPr/>
          <p:nvPr/>
        </p:nvSpPr>
        <p:spPr>
          <a:xfrm>
            <a:off x="2994991" y="3488611"/>
            <a:ext cx="4867863" cy="1388188"/>
          </a:xfrm>
          <a:prstGeom prst="rect">
            <a:avLst/>
          </a:prstGeom>
          <a:noFill/>
        </p:spPr>
        <p:txBody>
          <a:bodyPr wrap="none" lIns="91440" tIns="45720" rIns="91440" bIns="45720">
            <a:prstTxWarp prst="textDeflate">
              <a:avLst/>
            </a:prstTxWarp>
            <a:spAutoFit/>
          </a:bodyPr>
          <a:lstStyle/>
          <a:p>
            <a:pPr algn="ctr"/>
            <a:r>
              <a:rPr lang="en-US" sz="5400" b="1" cap="none" spc="0" dirty="0">
                <a:ln w="22225">
                  <a:solidFill>
                    <a:srgbClr val="FFFF00"/>
                  </a:solidFill>
                  <a:prstDash val="solid"/>
                </a:ln>
                <a:solidFill>
                  <a:srgbClr val="FF0000"/>
                </a:solidFill>
                <a:effectLst/>
              </a:rPr>
              <a:t>DEMO TIME</a:t>
            </a:r>
          </a:p>
        </p:txBody>
      </p:sp>
    </p:spTree>
    <p:extLst>
      <p:ext uri="{BB962C8B-B14F-4D97-AF65-F5344CB8AC3E}">
        <p14:creationId xmlns:p14="http://schemas.microsoft.com/office/powerpoint/2010/main" val="3962828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4CC8DEAA-C39B-484C-A82C-A9B43462C670}"/>
              </a:ext>
            </a:extLst>
          </p:cNvPr>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DEMO: Passing in Parameters</a:t>
            </a:r>
          </a:p>
        </p:txBody>
      </p:sp>
      <p:cxnSp>
        <p:nvCxnSpPr>
          <p:cNvPr id="3" name="Straight Connector 2">
            <a:extLst>
              <a:ext uri="{FF2B5EF4-FFF2-40B4-BE49-F238E27FC236}">
                <a16:creationId xmlns:a16="http://schemas.microsoft.com/office/drawing/2014/main" id="{E134912C-7533-4E36-A7F4-2BB7C88141A4}"/>
              </a:ext>
            </a:extLst>
          </p:cNvPr>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descr="A picture containing thing&#10;&#10;Description generated with high confidence">
            <a:extLst>
              <a:ext uri="{FF2B5EF4-FFF2-40B4-BE49-F238E27FC236}">
                <a16:creationId xmlns:a16="http://schemas.microsoft.com/office/drawing/2014/main" id="{168D3EA9-714F-409F-B926-CA6A6B55B8D3}"/>
              </a:ext>
            </a:extLst>
          </p:cNvPr>
          <p:cNvPicPr>
            <a:picLocks noChangeAspect="1"/>
          </p:cNvPicPr>
          <p:nvPr/>
        </p:nvPicPr>
        <p:blipFill>
          <a:blip r:embed="rId2"/>
          <a:stretch>
            <a:fillRect/>
          </a:stretch>
        </p:blipFill>
        <p:spPr>
          <a:xfrm>
            <a:off x="1480064" y="2582198"/>
            <a:ext cx="9233536" cy="1571665"/>
          </a:xfrm>
          <a:prstGeom prst="rect">
            <a:avLst/>
          </a:prstGeom>
        </p:spPr>
      </p:pic>
    </p:spTree>
    <p:extLst>
      <p:ext uri="{BB962C8B-B14F-4D97-AF65-F5344CB8AC3E}">
        <p14:creationId xmlns:p14="http://schemas.microsoft.com/office/powerpoint/2010/main" val="13501235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9EC4BB9D-FE87-4E1F-96F4-A25675001F4A}"/>
              </a:ext>
            </a:extLst>
          </p:cNvPr>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DEMO: Passing in Parameters</a:t>
            </a:r>
          </a:p>
        </p:txBody>
      </p:sp>
      <p:cxnSp>
        <p:nvCxnSpPr>
          <p:cNvPr id="3" name="Straight Connector 2">
            <a:extLst>
              <a:ext uri="{FF2B5EF4-FFF2-40B4-BE49-F238E27FC236}">
                <a16:creationId xmlns:a16="http://schemas.microsoft.com/office/drawing/2014/main" id="{3F5F31E0-6245-43AF-8D65-A5738CC0F605}"/>
              </a:ext>
            </a:extLst>
          </p:cNvPr>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descr="A picture containing screenshot&#10;&#10;Description generated with very high confidence">
            <a:extLst>
              <a:ext uri="{FF2B5EF4-FFF2-40B4-BE49-F238E27FC236}">
                <a16:creationId xmlns:a16="http://schemas.microsoft.com/office/drawing/2014/main" id="{A3D8AE1B-A865-4D1C-A0E4-9768BB6FC7C9}"/>
              </a:ext>
            </a:extLst>
          </p:cNvPr>
          <p:cNvPicPr>
            <a:picLocks noChangeAspect="1"/>
          </p:cNvPicPr>
          <p:nvPr/>
        </p:nvPicPr>
        <p:blipFill>
          <a:blip r:embed="rId2"/>
          <a:stretch>
            <a:fillRect/>
          </a:stretch>
        </p:blipFill>
        <p:spPr>
          <a:xfrm>
            <a:off x="361038" y="1258957"/>
            <a:ext cx="10147936" cy="4919267"/>
          </a:xfrm>
          <a:prstGeom prst="rect">
            <a:avLst/>
          </a:prstGeom>
        </p:spPr>
      </p:pic>
      <p:pic>
        <p:nvPicPr>
          <p:cNvPr id="6" name="Picture 5" descr="A close up of a womans face&#10;&#10;Description generated with high confidence">
            <a:extLst>
              <a:ext uri="{FF2B5EF4-FFF2-40B4-BE49-F238E27FC236}">
                <a16:creationId xmlns:a16="http://schemas.microsoft.com/office/drawing/2014/main" id="{98F98855-5877-408F-9804-F0B3549D275D}"/>
              </a:ext>
            </a:extLst>
          </p:cNvPr>
          <p:cNvPicPr>
            <a:picLocks noChangeAspect="1"/>
          </p:cNvPicPr>
          <p:nvPr/>
        </p:nvPicPr>
        <p:blipFill>
          <a:blip r:embed="rId3"/>
          <a:stretch>
            <a:fillRect/>
          </a:stretch>
        </p:blipFill>
        <p:spPr>
          <a:xfrm>
            <a:off x="10091738" y="4399031"/>
            <a:ext cx="1428750" cy="1419225"/>
          </a:xfrm>
          <a:prstGeom prst="rect">
            <a:avLst/>
          </a:prstGeom>
        </p:spPr>
      </p:pic>
    </p:spTree>
    <p:extLst>
      <p:ext uri="{BB962C8B-B14F-4D97-AF65-F5344CB8AC3E}">
        <p14:creationId xmlns:p14="http://schemas.microsoft.com/office/powerpoint/2010/main" val="17256197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7B498913-3AD6-4ACD-8381-2F04185EDEF4}"/>
              </a:ext>
            </a:extLst>
          </p:cNvPr>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DYNAMIC SQL: REAL WORLD USAGE</a:t>
            </a:r>
          </a:p>
        </p:txBody>
      </p:sp>
      <p:cxnSp>
        <p:nvCxnSpPr>
          <p:cNvPr id="3" name="Straight Connector 2">
            <a:extLst>
              <a:ext uri="{FF2B5EF4-FFF2-40B4-BE49-F238E27FC236}">
                <a16:creationId xmlns:a16="http://schemas.microsoft.com/office/drawing/2014/main" id="{BCEE744C-B630-4273-B83C-2FB881E450A9}"/>
              </a:ext>
            </a:extLst>
          </p:cNvPr>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23F2C860-E00A-4061-AEF1-9A28B0EA456A}"/>
              </a:ext>
            </a:extLst>
          </p:cNvPr>
          <p:cNvSpPr txBox="1"/>
          <p:nvPr/>
        </p:nvSpPr>
        <p:spPr>
          <a:xfrm>
            <a:off x="927652" y="1550504"/>
            <a:ext cx="8116581" cy="2308324"/>
          </a:xfrm>
          <a:prstGeom prst="rect">
            <a:avLst/>
          </a:prstGeom>
          <a:noFill/>
        </p:spPr>
        <p:txBody>
          <a:bodyPr wrap="none" rtlCol="0">
            <a:spAutoFit/>
          </a:bodyPr>
          <a:lstStyle/>
          <a:p>
            <a:r>
              <a:rPr lang="en-US" dirty="0"/>
              <a:t>There are many places that you can use Dynamic SQL in your everyday career. </a:t>
            </a:r>
          </a:p>
          <a:p>
            <a:pPr marL="742950" lvl="1" indent="-285750">
              <a:buFont typeface="Arial" panose="020B0604020202020204" pitchFamily="34" charset="0"/>
              <a:buChar char="•"/>
            </a:pPr>
            <a:r>
              <a:rPr lang="en-US" dirty="0"/>
              <a:t>Dynamic Search Strings</a:t>
            </a: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r>
              <a:rPr lang="en-US" dirty="0"/>
              <a:t>Dynamic Sorting</a:t>
            </a: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r>
              <a:rPr lang="en-US" dirty="0"/>
              <a:t>Running Scripts across databases</a:t>
            </a: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r>
              <a:rPr lang="en-US" dirty="0"/>
              <a:t>Conditional Select Statements * </a:t>
            </a:r>
          </a:p>
        </p:txBody>
      </p:sp>
    </p:spTree>
    <p:extLst>
      <p:ext uri="{BB962C8B-B14F-4D97-AF65-F5344CB8AC3E}">
        <p14:creationId xmlns:p14="http://schemas.microsoft.com/office/powerpoint/2010/main" val="25674199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BFE5BF98-BA7F-4B95-9AF0-0B525EC76C48}"/>
              </a:ext>
            </a:extLst>
          </p:cNvPr>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SELECT BASED ON PARAMETERS</a:t>
            </a:r>
          </a:p>
        </p:txBody>
      </p:sp>
      <p:cxnSp>
        <p:nvCxnSpPr>
          <p:cNvPr id="3" name="Straight Connector 2">
            <a:extLst>
              <a:ext uri="{FF2B5EF4-FFF2-40B4-BE49-F238E27FC236}">
                <a16:creationId xmlns:a16="http://schemas.microsoft.com/office/drawing/2014/main" id="{D2A49EA7-820F-4438-BD3F-A06042DDB4C3}"/>
              </a:ext>
            </a:extLst>
          </p:cNvPr>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6D09108F-8931-4821-9E1D-190DA48AACC9}"/>
              </a:ext>
            </a:extLst>
          </p:cNvPr>
          <p:cNvPicPr>
            <a:picLocks noChangeAspect="1"/>
          </p:cNvPicPr>
          <p:nvPr/>
        </p:nvPicPr>
        <p:blipFill>
          <a:blip r:embed="rId2"/>
          <a:stretch>
            <a:fillRect/>
          </a:stretch>
        </p:blipFill>
        <p:spPr>
          <a:xfrm>
            <a:off x="649357" y="1149350"/>
            <a:ext cx="3790121" cy="5150826"/>
          </a:xfrm>
          <a:prstGeom prst="rect">
            <a:avLst/>
          </a:prstGeom>
        </p:spPr>
      </p:pic>
    </p:spTree>
    <p:extLst>
      <p:ext uri="{BB962C8B-B14F-4D97-AF65-F5344CB8AC3E}">
        <p14:creationId xmlns:p14="http://schemas.microsoft.com/office/powerpoint/2010/main" val="5181852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3A34423-7A3E-4616-8016-3EF4BBFA8C41}"/>
              </a:ext>
            </a:extLst>
          </p:cNvPr>
          <p:cNvPicPr>
            <a:picLocks noChangeAspect="1"/>
          </p:cNvPicPr>
          <p:nvPr/>
        </p:nvPicPr>
        <p:blipFill>
          <a:blip r:embed="rId2"/>
          <a:stretch>
            <a:fillRect/>
          </a:stretch>
        </p:blipFill>
        <p:spPr>
          <a:xfrm>
            <a:off x="1750840" y="1171031"/>
            <a:ext cx="4994517" cy="5272804"/>
          </a:xfrm>
          <a:prstGeom prst="rect">
            <a:avLst/>
          </a:prstGeom>
        </p:spPr>
      </p:pic>
      <p:sp>
        <p:nvSpPr>
          <p:cNvPr id="3" name="Title 3">
            <a:extLst>
              <a:ext uri="{FF2B5EF4-FFF2-40B4-BE49-F238E27FC236}">
                <a16:creationId xmlns:a16="http://schemas.microsoft.com/office/drawing/2014/main" id="{9072A1E6-C8DA-4911-A443-1FD17DA630C7}"/>
              </a:ext>
            </a:extLst>
          </p:cNvPr>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Building the SELECT Dynamically</a:t>
            </a:r>
          </a:p>
        </p:txBody>
      </p:sp>
      <p:cxnSp>
        <p:nvCxnSpPr>
          <p:cNvPr id="4" name="Straight Connector 3">
            <a:extLst>
              <a:ext uri="{FF2B5EF4-FFF2-40B4-BE49-F238E27FC236}">
                <a16:creationId xmlns:a16="http://schemas.microsoft.com/office/drawing/2014/main" id="{3D614620-EC90-4C13-BDF6-278DF7675928}"/>
              </a:ext>
            </a:extLst>
          </p:cNvPr>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15534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effectLst>
            <a:outerShdw blurRad="50800" dist="38100" dir="5400000" algn="t" rotWithShape="0">
              <a:prstClr val="black">
                <a:alpha val="40000"/>
              </a:prstClr>
            </a:outerShdw>
          </a:effectLst>
        </p:spPr>
        <p:txBody>
          <a:bodyPr/>
          <a:lstStyle/>
          <a:p>
            <a:r>
              <a:rPr lang="en-US" dirty="0"/>
              <a:t>WHY USE DYNAMIC SQL?</a:t>
            </a:r>
          </a:p>
        </p:txBody>
      </p:sp>
      <p:cxnSp>
        <p:nvCxnSpPr>
          <p:cNvPr id="5" name="Straight Connector 4"/>
          <p:cNvCxnSpPr>
            <a:cxnSpLocks/>
          </p:cNvCxnSpPr>
          <p:nvPr/>
        </p:nvCxnSpPr>
        <p:spPr>
          <a:xfrm>
            <a:off x="0" y="1027355"/>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361038" y="1424189"/>
            <a:ext cx="10799999" cy="923330"/>
          </a:xfrm>
          <a:prstGeom prst="rect">
            <a:avLst/>
          </a:prstGeom>
          <a:noFill/>
        </p:spPr>
        <p:txBody>
          <a:bodyPr wrap="square" rtlCol="0">
            <a:spAutoFit/>
          </a:bodyPr>
          <a:lstStyle/>
          <a:p>
            <a:pPr marL="285750" indent="-285750">
              <a:buFont typeface="Arial" panose="020B0604020202020204" pitchFamily="34" charset="0"/>
              <a:buChar char="•"/>
            </a:pPr>
            <a:r>
              <a:rPr lang="en-US" dirty="0"/>
              <a:t>Being successful in the world of database development and administration requires flexibility and  the ability to adapt to ever changing technology.  You will face many unknown challenges or situations where you might not know exactly what kind of data you will be working with at runtime.</a:t>
            </a:r>
          </a:p>
        </p:txBody>
      </p:sp>
      <p:sp>
        <p:nvSpPr>
          <p:cNvPr id="9" name="TextBox 8"/>
          <p:cNvSpPr txBox="1"/>
          <p:nvPr/>
        </p:nvSpPr>
        <p:spPr>
          <a:xfrm>
            <a:off x="361039" y="2862683"/>
            <a:ext cx="10799999" cy="369332"/>
          </a:xfrm>
          <a:prstGeom prst="rect">
            <a:avLst/>
          </a:prstGeom>
          <a:noFill/>
        </p:spPr>
        <p:txBody>
          <a:bodyPr wrap="square" rtlCol="0">
            <a:spAutoFit/>
          </a:bodyPr>
          <a:lstStyle/>
          <a:p>
            <a:pPr marL="285750" indent="-285750">
              <a:buFont typeface="Arial" panose="020B0604020202020204" pitchFamily="34" charset="0"/>
              <a:buChar char="•"/>
            </a:pPr>
            <a:r>
              <a:rPr lang="en-US" dirty="0"/>
              <a:t>Dynamic SQL is one of the best tools for solving problems in the face of the unknown.</a:t>
            </a:r>
          </a:p>
        </p:txBody>
      </p:sp>
      <p:sp>
        <p:nvSpPr>
          <p:cNvPr id="10" name="TextBox 9"/>
          <p:cNvSpPr txBox="1"/>
          <p:nvPr/>
        </p:nvSpPr>
        <p:spPr>
          <a:xfrm>
            <a:off x="360244" y="3748329"/>
            <a:ext cx="10799999" cy="923330"/>
          </a:xfrm>
          <a:prstGeom prst="rect">
            <a:avLst/>
          </a:prstGeom>
          <a:noFill/>
        </p:spPr>
        <p:txBody>
          <a:bodyPr wrap="square" rtlCol="0">
            <a:spAutoFit/>
          </a:bodyPr>
          <a:lstStyle/>
          <a:p>
            <a:pPr marL="285750" indent="-285750">
              <a:buFont typeface="Arial" panose="020B0604020202020204" pitchFamily="34" charset="0"/>
              <a:buChar char="•"/>
            </a:pPr>
            <a:r>
              <a:rPr lang="en-US" dirty="0"/>
              <a:t>Once you are acquainted with Dynamic SQL, the applications you can use it for are staggering.  Dynamic SQL allows you to solve scenarios where you are presented with many objects, but you really do not know all the details of those objects.</a:t>
            </a:r>
          </a:p>
        </p:txBody>
      </p:sp>
    </p:spTree>
    <p:extLst>
      <p:ext uri="{BB962C8B-B14F-4D97-AF65-F5344CB8AC3E}">
        <p14:creationId xmlns:p14="http://schemas.microsoft.com/office/powerpoint/2010/main" val="2956876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A577C7DF-F900-468D-8345-F8F9D69104DA}"/>
              </a:ext>
            </a:extLst>
          </p:cNvPr>
          <p:cNvSpPr txBox="1">
            <a:spLocks/>
          </p:cNvSpPr>
          <p:nvPr/>
        </p:nvSpPr>
        <p:spPr>
          <a:xfrm>
            <a:off x="361038" y="360363"/>
            <a:ext cx="10800000"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Conclusion</a:t>
            </a:r>
          </a:p>
        </p:txBody>
      </p:sp>
      <p:cxnSp>
        <p:nvCxnSpPr>
          <p:cNvPr id="3" name="Straight Connector 2">
            <a:extLst>
              <a:ext uri="{FF2B5EF4-FFF2-40B4-BE49-F238E27FC236}">
                <a16:creationId xmlns:a16="http://schemas.microsoft.com/office/drawing/2014/main" id="{FB405FE7-8539-4057-821F-F512542A27DA}"/>
              </a:ext>
            </a:extLst>
          </p:cNvPr>
          <p:cNvCxnSpPr>
            <a:cxnSpLocks/>
          </p:cNvCxnSpPr>
          <p:nvPr/>
        </p:nvCxnSpPr>
        <p:spPr>
          <a:xfrm>
            <a:off x="0" y="1080363"/>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DDD66649-3187-49DE-8A9D-39095BCCFC38}"/>
              </a:ext>
            </a:extLst>
          </p:cNvPr>
          <p:cNvSpPr txBox="1"/>
          <p:nvPr/>
        </p:nvSpPr>
        <p:spPr>
          <a:xfrm>
            <a:off x="980661" y="1338698"/>
            <a:ext cx="7638694" cy="1754326"/>
          </a:xfrm>
          <a:prstGeom prst="rect">
            <a:avLst/>
          </a:prstGeom>
          <a:noFill/>
        </p:spPr>
        <p:txBody>
          <a:bodyPr wrap="none" rtlCol="0">
            <a:spAutoFit/>
          </a:bodyPr>
          <a:lstStyle/>
          <a:p>
            <a:r>
              <a:rPr lang="en-US" dirty="0"/>
              <a:t>There are hundred of other task that present themselves for Dynamic SQL</a:t>
            </a:r>
          </a:p>
          <a:p>
            <a:pPr marL="742950" lvl="1" indent="-285750">
              <a:buFont typeface="Arial" panose="020B0604020202020204" pitchFamily="34" charset="0"/>
              <a:buChar char="•"/>
            </a:pPr>
            <a:r>
              <a:rPr lang="en-US" dirty="0"/>
              <a:t>Conditional </a:t>
            </a:r>
            <a:r>
              <a:rPr lang="en-US"/>
              <a:t>Based Searches</a:t>
            </a: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r>
              <a:rPr lang="en-US" dirty="0"/>
              <a:t>Conditional Based Select Statements</a:t>
            </a: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p:txBody>
      </p:sp>
      <p:sp>
        <p:nvSpPr>
          <p:cNvPr id="5" name="TextBox 4">
            <a:extLst>
              <a:ext uri="{FF2B5EF4-FFF2-40B4-BE49-F238E27FC236}">
                <a16:creationId xmlns:a16="http://schemas.microsoft.com/office/drawing/2014/main" id="{3C29BD1B-C256-49D2-BDB4-0B2414C1B24A}"/>
              </a:ext>
            </a:extLst>
          </p:cNvPr>
          <p:cNvSpPr txBox="1"/>
          <p:nvPr/>
        </p:nvSpPr>
        <p:spPr>
          <a:xfrm>
            <a:off x="980661" y="3580080"/>
            <a:ext cx="9316278" cy="923330"/>
          </a:xfrm>
          <a:prstGeom prst="rect">
            <a:avLst/>
          </a:prstGeom>
          <a:noFill/>
        </p:spPr>
        <p:txBody>
          <a:bodyPr wrap="square" rtlCol="0">
            <a:spAutoFit/>
          </a:bodyPr>
          <a:lstStyle/>
          <a:p>
            <a:r>
              <a:rPr lang="en-US" dirty="0"/>
              <a:t>Be Creative</a:t>
            </a:r>
          </a:p>
          <a:p>
            <a:pPr marL="742950" lvl="1" indent="-285750">
              <a:buFont typeface="Arial" panose="020B0604020202020204" pitchFamily="34" charset="0"/>
              <a:buChar char="•"/>
            </a:pPr>
            <a:r>
              <a:rPr lang="en-US" dirty="0"/>
              <a:t>When you think you have exhausted every possible solution for a problem, think how you can do it in Dynamic SQL</a:t>
            </a:r>
          </a:p>
        </p:txBody>
      </p:sp>
      <p:sp>
        <p:nvSpPr>
          <p:cNvPr id="7" name="Rectangle 6">
            <a:extLst>
              <a:ext uri="{FF2B5EF4-FFF2-40B4-BE49-F238E27FC236}">
                <a16:creationId xmlns:a16="http://schemas.microsoft.com/office/drawing/2014/main" id="{E33CD648-9F89-4BF6-B5F0-0E946C1BDD11}"/>
              </a:ext>
            </a:extLst>
          </p:cNvPr>
          <p:cNvSpPr/>
          <p:nvPr/>
        </p:nvSpPr>
        <p:spPr>
          <a:xfrm>
            <a:off x="2815756" y="4766248"/>
            <a:ext cx="5646097"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QUESTIONS ??</a:t>
            </a:r>
          </a:p>
        </p:txBody>
      </p:sp>
    </p:spTree>
    <p:extLst>
      <p:ext uri="{BB962C8B-B14F-4D97-AF65-F5344CB8AC3E}">
        <p14:creationId xmlns:p14="http://schemas.microsoft.com/office/powerpoint/2010/main" val="2052456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360124" y="1121888"/>
            <a:ext cx="4357649" cy="5185224"/>
          </a:xfrm>
        </p:spPr>
        <p:txBody>
          <a:bodyPr/>
          <a:lstStyle/>
          <a:p>
            <a:r>
              <a:rPr lang="en-US" dirty="0"/>
              <a:t>PROS</a:t>
            </a:r>
          </a:p>
          <a:p>
            <a:pPr marL="285750" indent="-285750">
              <a:buFont typeface="Arial" panose="020B0604020202020204" pitchFamily="34" charset="0"/>
              <a:buChar char="•"/>
            </a:pPr>
            <a:r>
              <a:rPr lang="en-US" sz="1600" dirty="0"/>
              <a:t>Reuse code for different tables or other objects</a:t>
            </a:r>
          </a:p>
          <a:p>
            <a:pPr marL="285750" indent="-285750">
              <a:buFont typeface="Arial" panose="020B0604020202020204" pitchFamily="34" charset="0"/>
              <a:buChar char="•"/>
            </a:pPr>
            <a:r>
              <a:rPr lang="en-US" sz="1600" dirty="0"/>
              <a:t>Dynamically build tables</a:t>
            </a:r>
          </a:p>
          <a:p>
            <a:pPr marL="285750" indent="-285750">
              <a:buFont typeface="Arial" panose="020B0604020202020204" pitchFamily="34" charset="0"/>
              <a:buChar char="•"/>
            </a:pPr>
            <a:r>
              <a:rPr lang="en-US" sz="1600" dirty="0"/>
              <a:t>Use variable names in statements that require constants</a:t>
            </a:r>
          </a:p>
          <a:p>
            <a:pPr marL="285750" indent="-285750">
              <a:buFont typeface="Arial" panose="020B0604020202020204" pitchFamily="34" charset="0"/>
              <a:buChar char="•"/>
            </a:pPr>
            <a:r>
              <a:rPr lang="en-US" sz="1600" dirty="0"/>
              <a:t>Avoid statements that would be either impossible or very hard to code because of the high number of possibilities involved</a:t>
            </a:r>
          </a:p>
          <a:p>
            <a:pPr marL="285750" indent="-285750">
              <a:buFont typeface="Arial" panose="020B0604020202020204" pitchFamily="34" charset="0"/>
              <a:buChar char="•"/>
            </a:pPr>
            <a:r>
              <a:rPr lang="en-US" sz="1600" dirty="0"/>
              <a:t>Return row sets with a variable number of columns and/or variable column names</a:t>
            </a:r>
          </a:p>
          <a:p>
            <a:pPr marL="285750" indent="-285750">
              <a:buFont typeface="Arial" panose="020B0604020202020204" pitchFamily="34" charset="0"/>
              <a:buChar char="•"/>
            </a:pPr>
            <a:r>
              <a:rPr lang="en-US" sz="1600" dirty="0"/>
              <a:t>Allow parameterized filtering with the IN clause</a:t>
            </a:r>
          </a:p>
          <a:p>
            <a:pPr marL="285750" indent="-285750">
              <a:buFont typeface="Arial" panose="020B0604020202020204" pitchFamily="34" charset="0"/>
              <a:buChar char="•"/>
            </a:pPr>
            <a:r>
              <a:rPr lang="en-US" sz="1600" dirty="0"/>
              <a:t>Sorting by any column from a table</a:t>
            </a:r>
          </a:p>
        </p:txBody>
      </p:sp>
      <p:sp>
        <p:nvSpPr>
          <p:cNvPr id="3" name="Title 3"/>
          <p:cNvSpPr txBox="1">
            <a:spLocks/>
          </p:cNvSpPr>
          <p:nvPr/>
        </p:nvSpPr>
        <p:spPr>
          <a:xfrm>
            <a:off x="360124" y="214589"/>
            <a:ext cx="10980092"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PROS / CONS OF DYNAMIC SQL</a:t>
            </a:r>
          </a:p>
        </p:txBody>
      </p:sp>
      <p:sp>
        <p:nvSpPr>
          <p:cNvPr id="5" name="Content Placeholder 3"/>
          <p:cNvSpPr txBox="1">
            <a:spLocks/>
          </p:cNvSpPr>
          <p:nvPr/>
        </p:nvSpPr>
        <p:spPr>
          <a:xfrm>
            <a:off x="5314122" y="1121888"/>
            <a:ext cx="6026094" cy="5005586"/>
          </a:xfrm>
          <a:prstGeom prst="rect">
            <a:avLst/>
          </a:prstGeom>
        </p:spPr>
        <p:txBody>
          <a:bodyPr vert="horz" lIns="0" tIns="0" rIns="0" bIns="0" rtlCol="0" anchor="t">
            <a:normAutofit/>
          </a:bodyPr>
          <a:lstStyle>
            <a:lvl1pPr marL="0" indent="0" algn="l" defTabSz="576026" rtl="0" eaLnBrk="1" latinLnBrk="0" hangingPunct="1">
              <a:spcBef>
                <a:spcPct val="20000"/>
              </a:spcBef>
              <a:buFont typeface="Wingdings" charset="2"/>
              <a:buNone/>
              <a:defRPr sz="3600" kern="1200">
                <a:solidFill>
                  <a:schemeClr val="tx2"/>
                </a:solidFill>
                <a:latin typeface="+mn-lt"/>
                <a:ea typeface="+mn-ea"/>
                <a:cs typeface="+mn-cs"/>
              </a:defRPr>
            </a:lvl1pPr>
            <a:lvl2pPr marL="576027" indent="0" algn="l" defTabSz="576026" rtl="0" eaLnBrk="1" latinLnBrk="0" hangingPunct="1">
              <a:spcBef>
                <a:spcPct val="20000"/>
              </a:spcBef>
              <a:buFont typeface="Wingdings" charset="2"/>
              <a:buNone/>
              <a:defRPr sz="3200" kern="1200">
                <a:solidFill>
                  <a:srgbClr val="474947"/>
                </a:solidFill>
                <a:latin typeface="+mn-lt"/>
                <a:ea typeface="+mn-ea"/>
                <a:cs typeface="+mn-cs"/>
              </a:defRPr>
            </a:lvl2pPr>
            <a:lvl3pPr marL="1152053" indent="0" algn="l" defTabSz="576026" rtl="0" eaLnBrk="1" latinLnBrk="0" hangingPunct="1">
              <a:spcBef>
                <a:spcPct val="20000"/>
              </a:spcBef>
              <a:buFont typeface="Wingdings" charset="2"/>
              <a:buNone/>
              <a:defRPr sz="2400" kern="1200">
                <a:solidFill>
                  <a:srgbClr val="474947"/>
                </a:solidFill>
                <a:latin typeface="+mn-lt"/>
                <a:ea typeface="+mn-ea"/>
                <a:cs typeface="+mn-cs"/>
              </a:defRPr>
            </a:lvl3pPr>
            <a:lvl4pPr marL="1728079" indent="0" algn="l" defTabSz="576026" rtl="0" eaLnBrk="1" latinLnBrk="0" hangingPunct="1">
              <a:spcBef>
                <a:spcPct val="20000"/>
              </a:spcBef>
              <a:buFont typeface="Wingdings" charset="2"/>
              <a:buNone/>
              <a:defRPr sz="2400" kern="1200">
                <a:solidFill>
                  <a:srgbClr val="474947"/>
                </a:solidFill>
                <a:latin typeface="+mn-lt"/>
                <a:ea typeface="+mn-ea"/>
                <a:cs typeface="+mn-cs"/>
              </a:defRPr>
            </a:lvl4pPr>
            <a:lvl5pPr marL="2304105" indent="0" algn="l" defTabSz="576026" rtl="0" eaLnBrk="1" latinLnBrk="0" hangingPunct="1">
              <a:spcBef>
                <a:spcPct val="20000"/>
              </a:spcBef>
              <a:buFont typeface="Wingdings" charset="2"/>
              <a:buNone/>
              <a:defRPr sz="2000" kern="1200">
                <a:solidFill>
                  <a:srgbClr val="474947"/>
                </a:solidFill>
                <a:latin typeface="+mn-lt"/>
                <a:ea typeface="+mn-ea"/>
                <a:cs typeface="+mn-cs"/>
              </a:defRPr>
            </a:lvl5pPr>
            <a:lvl6pPr marL="3168145" indent="-288013" algn="l" defTabSz="576026" rtl="0" eaLnBrk="1" latinLnBrk="0" hangingPunct="1">
              <a:spcBef>
                <a:spcPct val="20000"/>
              </a:spcBef>
              <a:buFont typeface="Arial"/>
              <a:buChar char="•"/>
              <a:defRPr sz="2520" kern="1200">
                <a:solidFill>
                  <a:schemeClr val="tx1"/>
                </a:solidFill>
                <a:latin typeface="+mn-lt"/>
                <a:ea typeface="+mn-ea"/>
                <a:cs typeface="+mn-cs"/>
              </a:defRPr>
            </a:lvl6pPr>
            <a:lvl7pPr marL="3744171" indent="-288013" algn="l" defTabSz="576026" rtl="0" eaLnBrk="1" latinLnBrk="0" hangingPunct="1">
              <a:spcBef>
                <a:spcPct val="20000"/>
              </a:spcBef>
              <a:buFont typeface="Arial"/>
              <a:buChar char="•"/>
              <a:defRPr sz="2520" kern="1200">
                <a:solidFill>
                  <a:schemeClr val="tx1"/>
                </a:solidFill>
                <a:latin typeface="+mn-lt"/>
                <a:ea typeface="+mn-ea"/>
                <a:cs typeface="+mn-cs"/>
              </a:defRPr>
            </a:lvl7pPr>
            <a:lvl8pPr marL="4320197" indent="-288013" algn="l" defTabSz="576026" rtl="0" eaLnBrk="1" latinLnBrk="0" hangingPunct="1">
              <a:spcBef>
                <a:spcPct val="20000"/>
              </a:spcBef>
              <a:buFont typeface="Arial"/>
              <a:buChar char="•"/>
              <a:defRPr sz="2520" kern="1200">
                <a:solidFill>
                  <a:schemeClr val="tx1"/>
                </a:solidFill>
                <a:latin typeface="+mn-lt"/>
                <a:ea typeface="+mn-ea"/>
                <a:cs typeface="+mn-cs"/>
              </a:defRPr>
            </a:lvl8pPr>
            <a:lvl9pPr marL="4896223" indent="-288013" algn="l" defTabSz="576026" rtl="0" eaLnBrk="1" latinLnBrk="0" hangingPunct="1">
              <a:spcBef>
                <a:spcPct val="20000"/>
              </a:spcBef>
              <a:buFont typeface="Arial"/>
              <a:buChar char="•"/>
              <a:defRPr sz="2520" kern="1200">
                <a:solidFill>
                  <a:schemeClr val="tx1"/>
                </a:solidFill>
                <a:latin typeface="+mn-lt"/>
                <a:ea typeface="+mn-ea"/>
                <a:cs typeface="+mn-cs"/>
              </a:defRPr>
            </a:lvl9pPr>
          </a:lstStyle>
          <a:p>
            <a:r>
              <a:rPr lang="en-US" dirty="0"/>
              <a:t>CONS</a:t>
            </a:r>
          </a:p>
          <a:p>
            <a:pPr marL="285750" indent="-285750">
              <a:buFont typeface="Arial" panose="020B0604020202020204" pitchFamily="34" charset="0"/>
              <a:buChar char="•"/>
            </a:pPr>
            <a:r>
              <a:rPr lang="en-US" sz="1600" dirty="0"/>
              <a:t>Performance loss: The execution plan for a dynamic query cannot be cached</a:t>
            </a:r>
          </a:p>
          <a:p>
            <a:pPr marL="285750" indent="-285750">
              <a:buFont typeface="Arial" panose="020B0604020202020204" pitchFamily="34" charset="0"/>
              <a:buChar char="•"/>
            </a:pPr>
            <a:r>
              <a:rPr lang="en-US" sz="1600" dirty="0"/>
              <a:t>The error management becomes more unreliable. There is no easy way to validate the dynamic code or control its effects</a:t>
            </a:r>
          </a:p>
          <a:p>
            <a:pPr marL="285750" indent="-285750">
              <a:buFont typeface="Arial" panose="020B0604020202020204" pitchFamily="34" charset="0"/>
              <a:buChar char="•"/>
            </a:pPr>
            <a:r>
              <a:rPr lang="en-US" sz="1600" dirty="0"/>
              <a:t>Temporary tables from the main statement cannot be used, unless they are global</a:t>
            </a:r>
          </a:p>
          <a:p>
            <a:pPr marL="285750" indent="-285750">
              <a:buFont typeface="Arial" panose="020B0604020202020204" pitchFamily="34" charset="0"/>
              <a:buChar char="•"/>
            </a:pPr>
            <a:r>
              <a:rPr lang="en-US" sz="1600" dirty="0"/>
              <a:t>If the algorithm of the main statement has many loops, calculations or slow queries, that time will add to the time of executing the dynamic code</a:t>
            </a:r>
          </a:p>
          <a:p>
            <a:pPr marL="285750" indent="-285750">
              <a:buFont typeface="Arial" panose="020B0604020202020204" pitchFamily="34" charset="0"/>
              <a:buChar char="•"/>
            </a:pPr>
            <a:r>
              <a:rPr lang="en-US" sz="1600" dirty="0"/>
              <a:t>Maintenance is difficult because the schema is hard coded in the dynamic code.  The main statement is harder to understand than regular code because it is necessary to consider how it affects the dynamic code, without seeing it.</a:t>
            </a:r>
          </a:p>
          <a:p>
            <a:endParaRPr lang="en-US" dirty="0"/>
          </a:p>
        </p:txBody>
      </p:sp>
      <p:cxnSp>
        <p:nvCxnSpPr>
          <p:cNvPr id="6" name="Straight Connector 5"/>
          <p:cNvCxnSpPr/>
          <p:nvPr/>
        </p:nvCxnSpPr>
        <p:spPr>
          <a:xfrm>
            <a:off x="360125" y="1630017"/>
            <a:ext cx="435764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5314123" y="1630017"/>
            <a:ext cx="552615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0" y="934589"/>
            <a:ext cx="1152048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21946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D447C1D-AF89-4B4C-B0A9-76791EBA3668}"/>
              </a:ext>
            </a:extLst>
          </p:cNvPr>
          <p:cNvSpPr txBox="1">
            <a:spLocks/>
          </p:cNvSpPr>
          <p:nvPr/>
        </p:nvSpPr>
        <p:spPr>
          <a:xfrm>
            <a:off x="360124" y="214589"/>
            <a:ext cx="10980092"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SQL INJECTION ATTACKS – NOT GOOD </a:t>
            </a:r>
            <a:r>
              <a:rPr lang="en-US" dirty="0">
                <a:sym typeface="Wingdings" panose="05000000000000000000" pitchFamily="2" charset="2"/>
              </a:rPr>
              <a:t></a:t>
            </a:r>
            <a:endParaRPr lang="en-US" dirty="0"/>
          </a:p>
        </p:txBody>
      </p:sp>
      <p:cxnSp>
        <p:nvCxnSpPr>
          <p:cNvPr id="4" name="Straight Connector 3">
            <a:extLst>
              <a:ext uri="{FF2B5EF4-FFF2-40B4-BE49-F238E27FC236}">
                <a16:creationId xmlns:a16="http://schemas.microsoft.com/office/drawing/2014/main" id="{8B1AD855-9E84-4A97-9453-6537EE8DFDCB}"/>
              </a:ext>
            </a:extLst>
          </p:cNvPr>
          <p:cNvCxnSpPr/>
          <p:nvPr/>
        </p:nvCxnSpPr>
        <p:spPr>
          <a:xfrm>
            <a:off x="0" y="934589"/>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913401AA-69E2-418F-BE7D-F7883ACD4CC0}"/>
              </a:ext>
            </a:extLst>
          </p:cNvPr>
          <p:cNvSpPr txBox="1"/>
          <p:nvPr/>
        </p:nvSpPr>
        <p:spPr>
          <a:xfrm>
            <a:off x="360124" y="3843167"/>
            <a:ext cx="4729180" cy="646331"/>
          </a:xfrm>
          <a:prstGeom prst="rect">
            <a:avLst/>
          </a:prstGeom>
          <a:noFill/>
        </p:spPr>
        <p:txBody>
          <a:bodyPr wrap="none" rtlCol="0">
            <a:spAutoFit/>
          </a:bodyPr>
          <a:lstStyle/>
          <a:p>
            <a:r>
              <a:rPr lang="en-US" sz="3600" dirty="0">
                <a:solidFill>
                  <a:srgbClr val="002060"/>
                </a:solidFill>
              </a:rPr>
              <a:t>What is SQL Injection?</a:t>
            </a:r>
          </a:p>
        </p:txBody>
      </p:sp>
      <p:sp>
        <p:nvSpPr>
          <p:cNvPr id="6" name="TextBox 5">
            <a:extLst>
              <a:ext uri="{FF2B5EF4-FFF2-40B4-BE49-F238E27FC236}">
                <a16:creationId xmlns:a16="http://schemas.microsoft.com/office/drawing/2014/main" id="{79062CD0-A4F1-4ADC-AA88-5CA633727E72}"/>
              </a:ext>
            </a:extLst>
          </p:cNvPr>
          <p:cNvSpPr txBox="1"/>
          <p:nvPr/>
        </p:nvSpPr>
        <p:spPr>
          <a:xfrm>
            <a:off x="360123" y="1038824"/>
            <a:ext cx="10561401" cy="2585323"/>
          </a:xfrm>
          <a:prstGeom prst="rect">
            <a:avLst/>
          </a:prstGeom>
          <a:noFill/>
        </p:spPr>
        <p:txBody>
          <a:bodyPr wrap="square" rtlCol="0">
            <a:spAutoFit/>
          </a:bodyPr>
          <a:lstStyle/>
          <a:p>
            <a:pPr marL="285750" indent="-285750">
              <a:buFont typeface="Arial" panose="020B0604020202020204" pitchFamily="34" charset="0"/>
              <a:buChar char="•"/>
            </a:pPr>
            <a:r>
              <a:rPr lang="en-US" dirty="0"/>
              <a:t>There are few SQL vulnerabilities as commonly exploited as SQL Injection.  </a:t>
            </a:r>
          </a:p>
          <a:p>
            <a:endParaRPr lang="en-US" dirty="0"/>
          </a:p>
          <a:p>
            <a:pPr marL="285750" indent="-285750">
              <a:buFont typeface="Arial" panose="020B0604020202020204" pitchFamily="34" charset="0"/>
              <a:buChar char="•"/>
            </a:pPr>
            <a:r>
              <a:rPr lang="en-US" dirty="0"/>
              <a:t>This form of database attack has destroyed companies and ruined careers, and is a constant challenge for a DBA.  As a database professional, data is our greatest asset.  </a:t>
            </a:r>
          </a:p>
          <a:p>
            <a:endParaRPr lang="en-US" dirty="0"/>
          </a:p>
          <a:p>
            <a:pPr marL="285750" indent="-285750">
              <a:buFont typeface="Arial" panose="020B0604020202020204" pitchFamily="34" charset="0"/>
              <a:buChar char="•"/>
            </a:pPr>
            <a:r>
              <a:rPr lang="en-US" dirty="0"/>
              <a:t>SQL Injection is not limited to Dynamic SQL, but is a technique that can be applied to many areas of SQL Server.  </a:t>
            </a:r>
          </a:p>
          <a:p>
            <a:endParaRPr lang="en-US" dirty="0"/>
          </a:p>
          <a:p>
            <a:r>
              <a:rPr lang="en-US" dirty="0"/>
              <a:t>Therefore, lets look on how we can defend against it in our Dynamic SQL.</a:t>
            </a:r>
          </a:p>
        </p:txBody>
      </p:sp>
      <p:sp>
        <p:nvSpPr>
          <p:cNvPr id="7" name="TextBox 6">
            <a:extLst>
              <a:ext uri="{FF2B5EF4-FFF2-40B4-BE49-F238E27FC236}">
                <a16:creationId xmlns:a16="http://schemas.microsoft.com/office/drawing/2014/main" id="{2A526E51-40F8-4F7A-A6DD-8FCA69FE35D4}"/>
              </a:ext>
            </a:extLst>
          </p:cNvPr>
          <p:cNvSpPr txBox="1"/>
          <p:nvPr/>
        </p:nvSpPr>
        <p:spPr>
          <a:xfrm>
            <a:off x="360124" y="4684618"/>
            <a:ext cx="10353476" cy="646331"/>
          </a:xfrm>
          <a:prstGeom prst="rect">
            <a:avLst/>
          </a:prstGeom>
          <a:noFill/>
        </p:spPr>
        <p:txBody>
          <a:bodyPr wrap="square" rtlCol="0">
            <a:spAutoFit/>
          </a:bodyPr>
          <a:lstStyle/>
          <a:p>
            <a:r>
              <a:rPr lang="en-US" dirty="0"/>
              <a:t>Basically, SQL Injection is when a hacker, attempts to insert malicious TSQL code into the parameters used in Dynamic SQL.</a:t>
            </a:r>
          </a:p>
        </p:txBody>
      </p:sp>
    </p:spTree>
    <p:extLst>
      <p:ext uri="{BB962C8B-B14F-4D97-AF65-F5344CB8AC3E}">
        <p14:creationId xmlns:p14="http://schemas.microsoft.com/office/powerpoint/2010/main" val="1464316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5476049F-4D1B-4B5D-9C26-2C1B1BF6D976}"/>
              </a:ext>
            </a:extLst>
          </p:cNvPr>
          <p:cNvSpPr txBox="1">
            <a:spLocks/>
          </p:cNvSpPr>
          <p:nvPr/>
        </p:nvSpPr>
        <p:spPr>
          <a:xfrm>
            <a:off x="360124" y="214589"/>
            <a:ext cx="10980092"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SQL INJECTION ATTACKS – NOT GOOD </a:t>
            </a:r>
            <a:r>
              <a:rPr lang="en-US" dirty="0">
                <a:sym typeface="Wingdings" panose="05000000000000000000" pitchFamily="2" charset="2"/>
              </a:rPr>
              <a:t></a:t>
            </a:r>
            <a:endParaRPr lang="en-US" dirty="0"/>
          </a:p>
        </p:txBody>
      </p:sp>
      <p:cxnSp>
        <p:nvCxnSpPr>
          <p:cNvPr id="4" name="Straight Connector 3">
            <a:extLst>
              <a:ext uri="{FF2B5EF4-FFF2-40B4-BE49-F238E27FC236}">
                <a16:creationId xmlns:a16="http://schemas.microsoft.com/office/drawing/2014/main" id="{C94E2055-A3D6-4EEF-B02B-9A6487F7E707}"/>
              </a:ext>
            </a:extLst>
          </p:cNvPr>
          <p:cNvCxnSpPr/>
          <p:nvPr/>
        </p:nvCxnSpPr>
        <p:spPr>
          <a:xfrm>
            <a:off x="0" y="934589"/>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A1A650EE-5F86-461E-9853-89BC7C7E4755}"/>
              </a:ext>
            </a:extLst>
          </p:cNvPr>
          <p:cNvSpPr txBox="1"/>
          <p:nvPr/>
        </p:nvSpPr>
        <p:spPr>
          <a:xfrm>
            <a:off x="360124" y="1102140"/>
            <a:ext cx="6367705" cy="646331"/>
          </a:xfrm>
          <a:prstGeom prst="rect">
            <a:avLst/>
          </a:prstGeom>
          <a:noFill/>
        </p:spPr>
        <p:txBody>
          <a:bodyPr wrap="none" rtlCol="0">
            <a:spAutoFit/>
          </a:bodyPr>
          <a:lstStyle/>
          <a:p>
            <a:r>
              <a:rPr lang="en-US" sz="3600" dirty="0">
                <a:solidFill>
                  <a:srgbClr val="002060"/>
                </a:solidFill>
              </a:rPr>
              <a:t>How does SQL Injection work?</a:t>
            </a:r>
          </a:p>
        </p:txBody>
      </p:sp>
      <p:sp>
        <p:nvSpPr>
          <p:cNvPr id="6" name="TextBox 5">
            <a:extLst>
              <a:ext uri="{FF2B5EF4-FFF2-40B4-BE49-F238E27FC236}">
                <a16:creationId xmlns:a16="http://schemas.microsoft.com/office/drawing/2014/main" id="{D2E524AA-2FC2-4D8B-A4A5-086EE23F6206}"/>
              </a:ext>
            </a:extLst>
          </p:cNvPr>
          <p:cNvSpPr txBox="1"/>
          <p:nvPr/>
        </p:nvSpPr>
        <p:spPr>
          <a:xfrm>
            <a:off x="360123" y="1747493"/>
            <a:ext cx="10561401" cy="4524315"/>
          </a:xfrm>
          <a:prstGeom prst="rect">
            <a:avLst/>
          </a:prstGeom>
          <a:noFill/>
        </p:spPr>
        <p:txBody>
          <a:bodyPr wrap="square" rtlCol="0">
            <a:spAutoFit/>
          </a:bodyPr>
          <a:lstStyle/>
          <a:p>
            <a:r>
              <a:rPr lang="en-US" dirty="0"/>
              <a:t>A very simple overview:</a:t>
            </a:r>
          </a:p>
          <a:p>
            <a:endParaRPr lang="en-US" dirty="0"/>
          </a:p>
          <a:p>
            <a:r>
              <a:rPr lang="en-US" dirty="0"/>
              <a:t>You have a parameter that you are accepting data for.  Let’s say it allows a user to enter their last name. </a:t>
            </a:r>
          </a:p>
          <a:p>
            <a:endParaRPr lang="en-US" dirty="0"/>
          </a:p>
          <a:p>
            <a:r>
              <a:rPr lang="en-US" dirty="0"/>
              <a:t>Last Name: </a:t>
            </a:r>
            <a:r>
              <a:rPr lang="en-US" dirty="0" err="1"/>
              <a:t>O’’Conner</a:t>
            </a:r>
            <a:endParaRPr lang="en-US" dirty="0"/>
          </a:p>
          <a:p>
            <a:endParaRPr lang="en-US" dirty="0"/>
          </a:p>
          <a:p>
            <a:r>
              <a:rPr lang="en-US" dirty="0"/>
              <a:t>If you have a query that is running that search string, and you are not protecting against SQL Injection, and you have a malformed search, then when the user enters their last name, it will cause an error in the dynamic query.</a:t>
            </a:r>
          </a:p>
          <a:p>
            <a:endParaRPr lang="en-US" dirty="0"/>
          </a:p>
          <a:p>
            <a:r>
              <a:rPr lang="en-US" dirty="0"/>
              <a:t>Now, if a hacker comes across this vulnerability, and he/she is somewhat tech savvy, they might enter this in the Last Name field:  </a:t>
            </a:r>
            <a:r>
              <a:rPr lang="en-US" dirty="0" err="1">
                <a:highlight>
                  <a:srgbClr val="FFFF00"/>
                </a:highlight>
              </a:rPr>
              <a:t>O’’Conner</a:t>
            </a:r>
            <a:r>
              <a:rPr lang="en-US" dirty="0">
                <a:highlight>
                  <a:srgbClr val="FFFF00"/>
                </a:highlight>
              </a:rPr>
              <a:t> OR 1=1 .  </a:t>
            </a:r>
          </a:p>
          <a:p>
            <a:endParaRPr lang="en-US" dirty="0">
              <a:highlight>
                <a:srgbClr val="FFFF00"/>
              </a:highlight>
            </a:endParaRPr>
          </a:p>
          <a:p>
            <a:r>
              <a:rPr lang="en-US" dirty="0"/>
              <a:t>Now that they have entered the new search string, even though the </a:t>
            </a:r>
            <a:r>
              <a:rPr lang="en-US" dirty="0" err="1"/>
              <a:t>O’’Conner</a:t>
            </a:r>
            <a:r>
              <a:rPr lang="en-US" dirty="0"/>
              <a:t> will error, the 1=1 will always be true, and will negate the first part of the search.  Doing this will allow them to return all the rows of data within the database table.</a:t>
            </a:r>
          </a:p>
        </p:txBody>
      </p:sp>
    </p:spTree>
    <p:extLst>
      <p:ext uri="{BB962C8B-B14F-4D97-AF65-F5344CB8AC3E}">
        <p14:creationId xmlns:p14="http://schemas.microsoft.com/office/powerpoint/2010/main" val="1169347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107A581A-A1C6-492C-9491-E281926AFC39}"/>
              </a:ext>
            </a:extLst>
          </p:cNvPr>
          <p:cNvSpPr txBox="1">
            <a:spLocks/>
          </p:cNvSpPr>
          <p:nvPr/>
        </p:nvSpPr>
        <p:spPr>
          <a:xfrm>
            <a:off x="360124" y="214589"/>
            <a:ext cx="10980092"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SQL INJECTION ATTACKS – NOT GOOD </a:t>
            </a:r>
            <a:r>
              <a:rPr lang="en-US" dirty="0">
                <a:sym typeface="Wingdings" panose="05000000000000000000" pitchFamily="2" charset="2"/>
              </a:rPr>
              <a:t></a:t>
            </a:r>
            <a:endParaRPr lang="en-US" dirty="0"/>
          </a:p>
        </p:txBody>
      </p:sp>
      <p:cxnSp>
        <p:nvCxnSpPr>
          <p:cNvPr id="3" name="Straight Connector 2">
            <a:extLst>
              <a:ext uri="{FF2B5EF4-FFF2-40B4-BE49-F238E27FC236}">
                <a16:creationId xmlns:a16="http://schemas.microsoft.com/office/drawing/2014/main" id="{D1626E33-EDF3-462D-BF91-CD6227D129E4}"/>
              </a:ext>
            </a:extLst>
          </p:cNvPr>
          <p:cNvCxnSpPr/>
          <p:nvPr/>
        </p:nvCxnSpPr>
        <p:spPr>
          <a:xfrm>
            <a:off x="0" y="934589"/>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C74B7596-2C9E-4795-A3D5-5AC5B5C5FA7F}"/>
              </a:ext>
            </a:extLst>
          </p:cNvPr>
          <p:cNvSpPr txBox="1"/>
          <p:nvPr/>
        </p:nvSpPr>
        <p:spPr>
          <a:xfrm>
            <a:off x="360124" y="1081869"/>
            <a:ext cx="8224944" cy="646331"/>
          </a:xfrm>
          <a:prstGeom prst="rect">
            <a:avLst/>
          </a:prstGeom>
          <a:noFill/>
        </p:spPr>
        <p:txBody>
          <a:bodyPr wrap="none" rtlCol="0">
            <a:spAutoFit/>
          </a:bodyPr>
          <a:lstStyle/>
          <a:p>
            <a:r>
              <a:rPr lang="en-US" sz="3600" dirty="0">
                <a:solidFill>
                  <a:srgbClr val="002060"/>
                </a:solidFill>
              </a:rPr>
              <a:t>That is Scary!  How do I protect myself?</a:t>
            </a:r>
          </a:p>
        </p:txBody>
      </p:sp>
      <p:sp>
        <p:nvSpPr>
          <p:cNvPr id="5" name="TextBox 4">
            <a:extLst>
              <a:ext uri="{FF2B5EF4-FFF2-40B4-BE49-F238E27FC236}">
                <a16:creationId xmlns:a16="http://schemas.microsoft.com/office/drawing/2014/main" id="{CC324200-AF6B-4632-A61C-F3D2A7D356FE}"/>
              </a:ext>
            </a:extLst>
          </p:cNvPr>
          <p:cNvSpPr txBox="1"/>
          <p:nvPr/>
        </p:nvSpPr>
        <p:spPr>
          <a:xfrm>
            <a:off x="727404" y="1803417"/>
            <a:ext cx="7916591" cy="369332"/>
          </a:xfrm>
          <a:prstGeom prst="rect">
            <a:avLst/>
          </a:prstGeom>
          <a:noFill/>
        </p:spPr>
        <p:txBody>
          <a:bodyPr wrap="none" rtlCol="0">
            <a:spAutoFit/>
          </a:bodyPr>
          <a:lstStyle/>
          <a:p>
            <a:r>
              <a:rPr lang="en-US" dirty="0"/>
              <a:t>There are a few different ways to protect your input from an Injection attack;</a:t>
            </a:r>
          </a:p>
        </p:txBody>
      </p:sp>
      <p:sp>
        <p:nvSpPr>
          <p:cNvPr id="6" name="TextBox 5">
            <a:extLst>
              <a:ext uri="{FF2B5EF4-FFF2-40B4-BE49-F238E27FC236}">
                <a16:creationId xmlns:a16="http://schemas.microsoft.com/office/drawing/2014/main" id="{010E5D7B-EB58-4D8C-A908-B238BF68A3A9}"/>
              </a:ext>
            </a:extLst>
          </p:cNvPr>
          <p:cNvSpPr txBox="1"/>
          <p:nvPr/>
        </p:nvSpPr>
        <p:spPr>
          <a:xfrm>
            <a:off x="727405" y="2247966"/>
            <a:ext cx="10142846" cy="2031325"/>
          </a:xfrm>
          <a:prstGeom prst="rect">
            <a:avLst/>
          </a:prstGeom>
          <a:noFill/>
        </p:spPr>
        <p:txBody>
          <a:bodyPr wrap="square" rtlCol="0">
            <a:spAutoFit/>
          </a:bodyPr>
          <a:lstStyle/>
          <a:p>
            <a:pPr marL="285750" indent="-285750">
              <a:buFont typeface="Arial" panose="020B0604020202020204" pitchFamily="34" charset="0"/>
              <a:buChar char="•"/>
            </a:pPr>
            <a:r>
              <a:rPr lang="en-US" dirty="0"/>
              <a:t>Using REPLACE when accepting the input parameter.</a:t>
            </a:r>
          </a:p>
          <a:p>
            <a:pPr marL="742950" lvl="1" indent="-285750">
              <a:buFont typeface="Arial" panose="020B0604020202020204" pitchFamily="34" charset="0"/>
              <a:buChar char="•"/>
            </a:pPr>
            <a:r>
              <a:rPr lang="en-US" i="1" dirty="0">
                <a:solidFill>
                  <a:schemeClr val="accent1">
                    <a:lumMod val="75000"/>
                  </a:schemeClr>
                </a:solidFill>
              </a:rPr>
              <a:t>REPLACE(@Parameter, ‘’’’,’’’’’’)</a:t>
            </a:r>
          </a:p>
          <a:p>
            <a:pPr marL="1200150" lvl="2" indent="-285750">
              <a:buFont typeface="Arial" panose="020B0604020202020204" pitchFamily="34" charset="0"/>
              <a:buChar char="•"/>
            </a:pPr>
            <a:r>
              <a:rPr lang="en-US" dirty="0"/>
              <a:t>This says that if someone passes double apostrophes to the procedure, we will escape them to ensure that the query will not break</a:t>
            </a:r>
          </a:p>
          <a:p>
            <a:pPr marL="1200150" lvl="2"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Using QUOTENAME to handle the stripping of the apostrophes for you</a:t>
            </a:r>
          </a:p>
          <a:p>
            <a:pPr marL="742950" lvl="1" indent="-285750">
              <a:buFont typeface="Arial" panose="020B0604020202020204" pitchFamily="34" charset="0"/>
              <a:buChar char="•"/>
            </a:pPr>
            <a:r>
              <a:rPr lang="en-US" i="1" dirty="0">
                <a:solidFill>
                  <a:schemeClr val="accent1">
                    <a:lumMod val="75000"/>
                  </a:schemeClr>
                </a:solidFill>
              </a:rPr>
              <a:t>QUOTENAME(@Parameter,’’’’)</a:t>
            </a:r>
          </a:p>
        </p:txBody>
      </p:sp>
    </p:spTree>
    <p:extLst>
      <p:ext uri="{BB962C8B-B14F-4D97-AF65-F5344CB8AC3E}">
        <p14:creationId xmlns:p14="http://schemas.microsoft.com/office/powerpoint/2010/main" val="3644140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F213AC60-0318-4385-ACB9-F32D2F2B8220}"/>
              </a:ext>
            </a:extLst>
          </p:cNvPr>
          <p:cNvSpPr txBox="1">
            <a:spLocks/>
          </p:cNvSpPr>
          <p:nvPr/>
        </p:nvSpPr>
        <p:spPr>
          <a:xfrm>
            <a:off x="360124" y="214589"/>
            <a:ext cx="10980092" cy="720000"/>
          </a:xfrm>
          <a:prstGeom prst="rect">
            <a:avLst/>
          </a:prstGeom>
          <a:effectLst>
            <a:outerShdw blurRad="50800" dist="38100" dir="5400000" algn="t" rotWithShape="0">
              <a:prstClr val="black">
                <a:alpha val="40000"/>
              </a:prstClr>
            </a:outerShdw>
          </a:effectLst>
        </p:spPr>
        <p:txBody>
          <a:bodyPr/>
          <a:lstStyle>
            <a:lvl1pPr algn="l" defTabSz="576026" rtl="0" eaLnBrk="1" latinLnBrk="0" hangingPunct="1">
              <a:spcBef>
                <a:spcPct val="0"/>
              </a:spcBef>
              <a:buNone/>
              <a:defRPr sz="4400" kern="1200">
                <a:solidFill>
                  <a:schemeClr val="accent1"/>
                </a:solidFill>
                <a:latin typeface="+mj-lt"/>
                <a:ea typeface="+mj-ea"/>
                <a:cs typeface="+mj-cs"/>
              </a:defRPr>
            </a:lvl1pPr>
          </a:lstStyle>
          <a:p>
            <a:r>
              <a:rPr lang="en-US" dirty="0"/>
              <a:t>SQL INJECTION ATTACKS – NOT GOOD </a:t>
            </a:r>
            <a:r>
              <a:rPr lang="en-US" dirty="0">
                <a:sym typeface="Wingdings" panose="05000000000000000000" pitchFamily="2" charset="2"/>
              </a:rPr>
              <a:t></a:t>
            </a:r>
            <a:endParaRPr lang="en-US" dirty="0"/>
          </a:p>
        </p:txBody>
      </p:sp>
      <p:cxnSp>
        <p:nvCxnSpPr>
          <p:cNvPr id="3" name="Straight Connector 2">
            <a:extLst>
              <a:ext uri="{FF2B5EF4-FFF2-40B4-BE49-F238E27FC236}">
                <a16:creationId xmlns:a16="http://schemas.microsoft.com/office/drawing/2014/main" id="{23C402D4-3F45-46D5-B562-56B627E39EFA}"/>
              </a:ext>
            </a:extLst>
          </p:cNvPr>
          <p:cNvCxnSpPr/>
          <p:nvPr/>
        </p:nvCxnSpPr>
        <p:spPr>
          <a:xfrm>
            <a:off x="0" y="934589"/>
            <a:ext cx="11520488"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15F5C6FD-8872-443F-8F69-3BA92BA0DD22}"/>
              </a:ext>
            </a:extLst>
          </p:cNvPr>
          <p:cNvSpPr txBox="1"/>
          <p:nvPr/>
        </p:nvSpPr>
        <p:spPr>
          <a:xfrm>
            <a:off x="528506" y="1132297"/>
            <a:ext cx="9385454" cy="369332"/>
          </a:xfrm>
          <a:prstGeom prst="rect">
            <a:avLst/>
          </a:prstGeom>
          <a:noFill/>
        </p:spPr>
        <p:txBody>
          <a:bodyPr wrap="none" rtlCol="0">
            <a:spAutoFit/>
          </a:bodyPr>
          <a:lstStyle/>
          <a:p>
            <a:r>
              <a:rPr lang="en-US" dirty="0"/>
              <a:t>Manually cleansing the strings with </a:t>
            </a:r>
            <a:r>
              <a:rPr lang="en-US" b="1" i="1" dirty="0">
                <a:solidFill>
                  <a:schemeClr val="accent1">
                    <a:lumMod val="75000"/>
                  </a:schemeClr>
                </a:solidFill>
              </a:rPr>
              <a:t>REPLACE</a:t>
            </a:r>
            <a:r>
              <a:rPr lang="en-US" dirty="0"/>
              <a:t> or </a:t>
            </a:r>
            <a:r>
              <a:rPr lang="en-US" b="1" i="1" dirty="0">
                <a:solidFill>
                  <a:schemeClr val="accent1">
                    <a:lumMod val="75000"/>
                  </a:schemeClr>
                </a:solidFill>
              </a:rPr>
              <a:t>QUOTENAME</a:t>
            </a:r>
            <a:r>
              <a:rPr lang="en-US" dirty="0"/>
              <a:t> is better than no protection.</a:t>
            </a:r>
          </a:p>
        </p:txBody>
      </p:sp>
      <p:sp>
        <p:nvSpPr>
          <p:cNvPr id="5" name="TextBox 4">
            <a:extLst>
              <a:ext uri="{FF2B5EF4-FFF2-40B4-BE49-F238E27FC236}">
                <a16:creationId xmlns:a16="http://schemas.microsoft.com/office/drawing/2014/main" id="{55983902-CC41-4D49-B8DC-8CB3F56AE17B}"/>
              </a:ext>
            </a:extLst>
          </p:cNvPr>
          <p:cNvSpPr txBox="1"/>
          <p:nvPr/>
        </p:nvSpPr>
        <p:spPr>
          <a:xfrm>
            <a:off x="528506" y="1707725"/>
            <a:ext cx="2665858" cy="369332"/>
          </a:xfrm>
          <a:prstGeom prst="rect">
            <a:avLst/>
          </a:prstGeom>
          <a:noFill/>
        </p:spPr>
        <p:txBody>
          <a:bodyPr wrap="none" rtlCol="0">
            <a:spAutoFit/>
          </a:bodyPr>
          <a:lstStyle/>
          <a:p>
            <a:r>
              <a:rPr lang="en-US" b="1" dirty="0">
                <a:solidFill>
                  <a:srgbClr val="002060"/>
                </a:solidFill>
              </a:rPr>
              <a:t>What is More Reliable?</a:t>
            </a:r>
          </a:p>
        </p:txBody>
      </p:sp>
      <p:sp>
        <p:nvSpPr>
          <p:cNvPr id="6" name="TextBox 5">
            <a:extLst>
              <a:ext uri="{FF2B5EF4-FFF2-40B4-BE49-F238E27FC236}">
                <a16:creationId xmlns:a16="http://schemas.microsoft.com/office/drawing/2014/main" id="{AEBFBCF1-D55F-4AB4-9BE2-5FE9B35B05B7}"/>
              </a:ext>
            </a:extLst>
          </p:cNvPr>
          <p:cNvSpPr txBox="1"/>
          <p:nvPr/>
        </p:nvSpPr>
        <p:spPr>
          <a:xfrm>
            <a:off x="528506" y="2256530"/>
            <a:ext cx="10117123" cy="1754326"/>
          </a:xfrm>
          <a:prstGeom prst="rect">
            <a:avLst/>
          </a:prstGeom>
          <a:noFill/>
        </p:spPr>
        <p:txBody>
          <a:bodyPr wrap="square" rtlCol="0">
            <a:spAutoFit/>
          </a:bodyPr>
          <a:lstStyle/>
          <a:p>
            <a:r>
              <a:rPr lang="en-US" dirty="0"/>
              <a:t>The more reliable method is to shift the responsibility from the developer to </a:t>
            </a:r>
            <a:r>
              <a:rPr lang="en-US" b="1" i="1" dirty="0" err="1">
                <a:solidFill>
                  <a:schemeClr val="accent1">
                    <a:lumMod val="75000"/>
                  </a:schemeClr>
                </a:solidFill>
              </a:rPr>
              <a:t>sp_ExecuteSQL</a:t>
            </a:r>
            <a:r>
              <a:rPr lang="en-US" dirty="0"/>
              <a:t>. Doing this will allow for more versatile stored procedures that can accept input parameters, and in the process, will cleanse them automatically.</a:t>
            </a:r>
          </a:p>
          <a:p>
            <a:endParaRPr lang="en-US" dirty="0"/>
          </a:p>
          <a:p>
            <a:r>
              <a:rPr lang="en-US" dirty="0"/>
              <a:t>We will cover this method later in the presentation!</a:t>
            </a:r>
          </a:p>
          <a:p>
            <a:endParaRPr lang="en-US" dirty="0"/>
          </a:p>
        </p:txBody>
      </p:sp>
    </p:spTree>
    <p:extLst>
      <p:ext uri="{BB962C8B-B14F-4D97-AF65-F5344CB8AC3E}">
        <p14:creationId xmlns:p14="http://schemas.microsoft.com/office/powerpoint/2010/main" val="2851457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heme/theme1.xml><?xml version="1.0" encoding="utf-8"?>
<a:theme xmlns:a="http://schemas.openxmlformats.org/drawingml/2006/main" name="SQLSatOslo 2016">
  <a:themeElements>
    <a:clrScheme name="PASS SQLSaturday">
      <a:dk1>
        <a:srgbClr val="101820"/>
      </a:dk1>
      <a:lt1>
        <a:srgbClr val="FFFFFF"/>
      </a:lt1>
      <a:dk2>
        <a:srgbClr val="414A54"/>
      </a:dk2>
      <a:lt2>
        <a:srgbClr val="F2F2F2"/>
      </a:lt2>
      <a:accent1>
        <a:srgbClr val="00BF6F"/>
      </a:accent1>
      <a:accent2>
        <a:srgbClr val="007A3E"/>
      </a:accent2>
      <a:accent3>
        <a:srgbClr val="2DCCD3"/>
      </a:accent3>
      <a:accent4>
        <a:srgbClr val="007377"/>
      </a:accent4>
      <a:accent5>
        <a:srgbClr val="6558B1"/>
      </a:accent5>
      <a:accent6>
        <a:srgbClr val="AF272F"/>
      </a:accent6>
      <a:hlink>
        <a:srgbClr val="00BF6F"/>
      </a:hlink>
      <a:folHlink>
        <a:srgbClr val="2DCCD3"/>
      </a:folHlink>
    </a:clrScheme>
    <a:fontScheme name="PASS SQLSaturday">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lIns="0" tIns="0" rIns="0" bIns="0" anchor="ctr">
        <a:spAutoFit/>
      </a:bodyPr>
      <a:lstStyle>
        <a:defPPr algn="l">
          <a:defRPr sz="2400" dirty="0" smtClean="0">
            <a:solidFill>
              <a:schemeClr val="accent1"/>
            </a:solidFill>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2537</TotalTime>
  <Words>2195</Words>
  <Application>Microsoft Office PowerPoint</Application>
  <PresentationFormat>Custom</PresentationFormat>
  <Paragraphs>227</Paragraphs>
  <Slides>40</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45" baseType="lpstr">
      <vt:lpstr>Arial</vt:lpstr>
      <vt:lpstr>Segoe UI</vt:lpstr>
      <vt:lpstr>Wingdings</vt:lpstr>
      <vt:lpstr>SQLSatOslo 2016</vt:lpstr>
      <vt:lpstr>Image</vt:lpstr>
      <vt:lpstr>DYNAMIC SQL: Tables/Pivots/Parameters</vt:lpstr>
      <vt:lpstr>Who Am I?</vt:lpstr>
      <vt:lpstr>GOALS FOR TODAY</vt:lpstr>
      <vt:lpstr>WHY USE DYNAMIC SQL?</vt:lpstr>
      <vt:lpstr>PowerPoint Presentation</vt:lpstr>
      <vt:lpstr>PowerPoint Presentation</vt:lpstr>
      <vt:lpstr>PowerPoint Presentation</vt:lpstr>
      <vt:lpstr>PowerPoint Presentation</vt:lpstr>
      <vt:lpstr>PowerPoint Presentation</vt:lpstr>
      <vt:lpstr>BUILDING A DYNAMIC QUERY</vt:lpstr>
      <vt:lpstr>BUILDING A DYNAMIC TABLE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Revealed Design,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Carla Hamilton</dc:creator>
  <cp:lastModifiedBy>SG Tidwell</cp:lastModifiedBy>
  <cp:revision>76</cp:revision>
  <dcterms:created xsi:type="dcterms:W3CDTF">2011-08-19T20:30:49Z</dcterms:created>
  <dcterms:modified xsi:type="dcterms:W3CDTF">2017-07-29T15:17:46Z</dcterms:modified>
</cp:coreProperties>
</file>